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12"/>
  </p:notesMasterIdLst>
  <p:handoutMasterIdLst>
    <p:handoutMasterId r:id="rId13"/>
  </p:handoutMasterIdLst>
  <p:sldIdLst>
    <p:sldId id="257" r:id="rId4"/>
    <p:sldId id="258" r:id="rId5"/>
    <p:sldId id="259" r:id="rId6"/>
    <p:sldId id="264" r:id="rId7"/>
    <p:sldId id="265" r:id="rId8"/>
    <p:sldId id="266" r:id="rId9"/>
    <p:sldId id="267" r:id="rId10"/>
    <p:sldId id="268" r:id="rId11"/>
  </p:sldIdLst>
  <p:sldSz cx="9144000" cy="5143500" type="screen16x9"/>
  <p:notesSz cx="6797675" cy="9926638"/>
  <p:embeddedFontLst>
    <p:embeddedFont>
      <p:font typeface="Arial Black" panose="020B06040202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Merriweather" pitchFamily="2" charset="-52"/>
      <p:regular r:id="rId23"/>
      <p:bold r:id="rId24"/>
      <p:italic r:id="rId25"/>
      <p:boldItalic r:id="rId26"/>
    </p:embeddedFont>
    <p:embeddedFont>
      <p:font typeface="Open Sans" panose="02000000000000000000" pitchFamily="2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pos="297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3"/>
    <a:srgbClr val="4D4D4D"/>
    <a:srgbClr val="D9DEE5"/>
    <a:srgbClr val="001132"/>
    <a:srgbClr val="FFFFFF"/>
    <a:srgbClr val="2B2521"/>
    <a:srgbClr val="FFFFA7"/>
    <a:srgbClr val="FFFF99"/>
    <a:srgbClr val="2F5A1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ітли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Помірний стиль 3">
    <a:wholeTbl>
      <a:tcTxStyle>
        <a:fontRef idx="minor">
          <a:srgbClr val="00000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Помірний стиль 1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Темни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8" autoAdjust="0"/>
    <p:restoredTop sz="99645" autoAdjust="0"/>
  </p:normalViewPr>
  <p:slideViewPr>
    <p:cSldViewPr>
      <p:cViewPr>
        <p:scale>
          <a:sx n="75" d="100"/>
          <a:sy n="75" d="100"/>
        </p:scale>
        <p:origin x="2028" y="1290"/>
      </p:cViewPr>
      <p:guideLst>
        <p:guide orient="horz" pos="2164"/>
        <p:guide pos="2971"/>
        <p:guide orient="horz" pos="1620"/>
      </p:guideLst>
    </p:cSldViewPr>
  </p:slideViewPr>
  <p:outlineViewPr>
    <p:cViewPr>
      <p:scale>
        <a:sx n="33" d="100"/>
        <a:sy n="33" d="100"/>
      </p:scale>
      <p:origin x="0" y="72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97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handoutMaster" Target="handoutMasters/handoutMaster1.xml" /><Relationship Id="rId18" Type="http://schemas.openxmlformats.org/officeDocument/2006/relationships/font" Target="fonts/font5.fntdata" /><Relationship Id="rId26" Type="http://schemas.openxmlformats.org/officeDocument/2006/relationships/font" Target="fonts/font13.fntdata" /><Relationship Id="rId39" Type="http://schemas.openxmlformats.org/officeDocument/2006/relationships/viewProps" Target="viewProps.xml" /><Relationship Id="rId3" Type="http://schemas.openxmlformats.org/officeDocument/2006/relationships/slideMaster" Target="slideMasters/slideMaster3.xml" /><Relationship Id="rId21" Type="http://schemas.openxmlformats.org/officeDocument/2006/relationships/font" Target="fonts/font8.fntdata" /><Relationship Id="rId34" Type="http://schemas.openxmlformats.org/officeDocument/2006/relationships/font" Target="fonts/font21.fntdata" /><Relationship Id="rId7" Type="http://schemas.openxmlformats.org/officeDocument/2006/relationships/slide" Target="slides/slide4.xml" /><Relationship Id="rId12" Type="http://schemas.openxmlformats.org/officeDocument/2006/relationships/notesMaster" Target="notesMasters/notesMaster1.xml" /><Relationship Id="rId17" Type="http://schemas.openxmlformats.org/officeDocument/2006/relationships/font" Target="fonts/font4.fntdata" /><Relationship Id="rId25" Type="http://schemas.openxmlformats.org/officeDocument/2006/relationships/font" Target="fonts/font12.fntdata" /><Relationship Id="rId33" Type="http://schemas.openxmlformats.org/officeDocument/2006/relationships/font" Target="fonts/font20.fntdata" /><Relationship Id="rId38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font" Target="fonts/font3.fntdata" /><Relationship Id="rId20" Type="http://schemas.openxmlformats.org/officeDocument/2006/relationships/font" Target="fonts/font7.fntdata" /><Relationship Id="rId29" Type="http://schemas.openxmlformats.org/officeDocument/2006/relationships/font" Target="fonts/font16.fntdata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font" Target="fonts/font11.fntdata" /><Relationship Id="rId32" Type="http://schemas.openxmlformats.org/officeDocument/2006/relationships/font" Target="fonts/font19.fntdata" /><Relationship Id="rId37" Type="http://schemas.openxmlformats.org/officeDocument/2006/relationships/commentAuthors" Target="commentAuthors.xml" /><Relationship Id="rId40" Type="http://schemas.openxmlformats.org/officeDocument/2006/relationships/theme" Target="theme/theme1.xml" /><Relationship Id="rId5" Type="http://schemas.openxmlformats.org/officeDocument/2006/relationships/slide" Target="slides/slide2.xml" /><Relationship Id="rId15" Type="http://schemas.openxmlformats.org/officeDocument/2006/relationships/font" Target="fonts/font2.fntdata" /><Relationship Id="rId23" Type="http://schemas.openxmlformats.org/officeDocument/2006/relationships/font" Target="fonts/font10.fntdata" /><Relationship Id="rId28" Type="http://schemas.openxmlformats.org/officeDocument/2006/relationships/font" Target="fonts/font15.fntdata" /><Relationship Id="rId36" Type="http://schemas.openxmlformats.org/officeDocument/2006/relationships/font" Target="fonts/font23.fntdata" /><Relationship Id="rId10" Type="http://schemas.openxmlformats.org/officeDocument/2006/relationships/slide" Target="slides/slide7.xml" /><Relationship Id="rId19" Type="http://schemas.openxmlformats.org/officeDocument/2006/relationships/font" Target="fonts/font6.fntdata" /><Relationship Id="rId31" Type="http://schemas.openxmlformats.org/officeDocument/2006/relationships/font" Target="fonts/font18.fntdata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font" Target="fonts/font1.fntdata" /><Relationship Id="rId22" Type="http://schemas.openxmlformats.org/officeDocument/2006/relationships/font" Target="fonts/font9.fntdata" /><Relationship Id="rId27" Type="http://schemas.openxmlformats.org/officeDocument/2006/relationships/font" Target="fonts/font14.fntdata" /><Relationship Id="rId30" Type="http://schemas.openxmlformats.org/officeDocument/2006/relationships/font" Target="fonts/font17.fntdata" /><Relationship Id="rId35" Type="http://schemas.openxmlformats.org/officeDocument/2006/relationships/font" Target="fonts/font22.fntdata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54768-F7F6-4328-BD29-AEABE19E202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C380FEC-D905-4935-BDDB-32BC620018B9}">
      <dgm:prSet/>
      <dgm:spPr/>
      <dgm:t>
        <a:bodyPr/>
        <a:lstStyle/>
        <a:p>
          <a:r>
            <a:rPr lang="uk-UA" dirty="0"/>
            <a:t>4. Інноваційний розвиток</a:t>
          </a:r>
        </a:p>
      </dgm:t>
    </dgm:pt>
    <dgm:pt modelId="{D9CC3223-3409-492D-9C46-28A1C88ECB83}" type="parTrans" cxnId="{B1CCC2DD-F778-46FF-9C09-2634BB4F260A}">
      <dgm:prSet/>
      <dgm:spPr/>
      <dgm:t>
        <a:bodyPr/>
        <a:lstStyle/>
        <a:p>
          <a:endParaRPr lang="uk-UA"/>
        </a:p>
      </dgm:t>
    </dgm:pt>
    <dgm:pt modelId="{44E86F44-FFBB-4731-B2EA-451849668AFC}" type="sibTrans" cxnId="{B1CCC2DD-F778-46FF-9C09-2634BB4F260A}">
      <dgm:prSet/>
      <dgm:spPr/>
      <dgm:t>
        <a:bodyPr/>
        <a:lstStyle/>
        <a:p>
          <a:endParaRPr lang="uk-UA"/>
        </a:p>
      </dgm:t>
    </dgm:pt>
    <dgm:pt modelId="{3463A956-D2A7-447E-A297-5B008EC860CF}">
      <dgm:prSet phldrT="[Текст]"/>
      <dgm:spPr/>
      <dgm:t>
        <a:bodyPr/>
        <a:lstStyle/>
        <a:p>
          <a:r>
            <a:rPr lang="uk-UA" dirty="0"/>
            <a:t>3. Підтримка ВПО</a:t>
          </a:r>
        </a:p>
      </dgm:t>
    </dgm:pt>
    <dgm:pt modelId="{1AA1BB5E-B8B5-4814-8444-AE2C385EB7DE}" type="parTrans" cxnId="{270DCCD1-FE04-4047-BA95-14CAD0694DDF}">
      <dgm:prSet/>
      <dgm:spPr/>
      <dgm:t>
        <a:bodyPr/>
        <a:lstStyle/>
        <a:p>
          <a:endParaRPr lang="uk-UA"/>
        </a:p>
      </dgm:t>
    </dgm:pt>
    <dgm:pt modelId="{F692807E-10CC-439B-A2F8-CD29D7679987}" type="sibTrans" cxnId="{270DCCD1-FE04-4047-BA95-14CAD0694DDF}">
      <dgm:prSet/>
      <dgm:spPr/>
      <dgm:t>
        <a:bodyPr/>
        <a:lstStyle/>
        <a:p>
          <a:endParaRPr lang="uk-UA"/>
        </a:p>
      </dgm:t>
    </dgm:pt>
    <dgm:pt modelId="{9E4E2397-E4A0-4584-A181-4AB60EE3C092}">
      <dgm:prSet/>
      <dgm:spPr/>
      <dgm:t>
        <a:bodyPr/>
        <a:lstStyle/>
        <a:p>
          <a:r>
            <a:rPr lang="uk-UA" dirty="0"/>
            <a:t>1. Збереження економічного потенціалу</a:t>
          </a:r>
        </a:p>
      </dgm:t>
    </dgm:pt>
    <dgm:pt modelId="{35203492-B62A-41AB-9A29-FCC4CB84BE69}" type="parTrans" cxnId="{CB09DEA7-737D-4DA1-A6E3-E39C500E82C7}">
      <dgm:prSet/>
      <dgm:spPr/>
      <dgm:t>
        <a:bodyPr/>
        <a:lstStyle/>
        <a:p>
          <a:endParaRPr lang="uk-UA"/>
        </a:p>
      </dgm:t>
    </dgm:pt>
    <dgm:pt modelId="{961BB27A-A3F0-4EB5-BBD3-22583FA2D8F0}" type="sibTrans" cxnId="{CB09DEA7-737D-4DA1-A6E3-E39C500E82C7}">
      <dgm:prSet/>
      <dgm:spPr/>
      <dgm:t>
        <a:bodyPr/>
        <a:lstStyle/>
        <a:p>
          <a:endParaRPr lang="uk-UA"/>
        </a:p>
      </dgm:t>
    </dgm:pt>
    <dgm:pt modelId="{CB706D05-5D57-44A5-91C5-556F1F797A37}">
      <dgm:prSet phldrT="[Текст]"/>
      <dgm:spPr/>
      <dgm:t>
        <a:bodyPr/>
        <a:lstStyle/>
        <a:p>
          <a:r>
            <a:rPr lang="uk-UA"/>
            <a:t>2</a:t>
          </a:r>
          <a:r>
            <a:rPr lang="uk-UA" dirty="0"/>
            <a:t>. Підтримка обороноздатності держави</a:t>
          </a:r>
        </a:p>
      </dgm:t>
    </dgm:pt>
    <dgm:pt modelId="{3EBB093C-5123-4CAD-A693-1724EB63F57B}" type="parTrans" cxnId="{5791C10F-1A2A-4597-8827-5F3E8AC3A703}">
      <dgm:prSet/>
      <dgm:spPr/>
      <dgm:t>
        <a:bodyPr/>
        <a:lstStyle/>
        <a:p>
          <a:endParaRPr lang="uk-UA"/>
        </a:p>
      </dgm:t>
    </dgm:pt>
    <dgm:pt modelId="{2C0EF73D-9D26-4F54-BFD5-5C1082E74E18}" type="sibTrans" cxnId="{5791C10F-1A2A-4597-8827-5F3E8AC3A703}">
      <dgm:prSet/>
      <dgm:spPr/>
      <dgm:t>
        <a:bodyPr/>
        <a:lstStyle/>
        <a:p>
          <a:endParaRPr lang="uk-UA"/>
        </a:p>
      </dgm:t>
    </dgm:pt>
    <dgm:pt modelId="{70DAB7CF-AAAA-47CA-A04C-3915559162FF}" type="pres">
      <dgm:prSet presAssocID="{E2454768-F7F6-4328-BD29-AEABE19E2021}" presName="compositeShape" presStyleCnt="0">
        <dgm:presLayoutVars>
          <dgm:dir/>
          <dgm:resizeHandles/>
        </dgm:presLayoutVars>
      </dgm:prSet>
      <dgm:spPr/>
    </dgm:pt>
    <dgm:pt modelId="{B7863CC2-209A-4965-9A1C-03FE1B4CAEB6}" type="pres">
      <dgm:prSet presAssocID="{E2454768-F7F6-4328-BD29-AEABE19E2021}" presName="pyramid" presStyleLbl="node1" presStyleIdx="0" presStyleCn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879937BA-15B6-477A-B8B1-2A5EA7E3145D}" type="pres">
      <dgm:prSet presAssocID="{E2454768-F7F6-4328-BD29-AEABE19E2021}" presName="theList" presStyleCnt="0"/>
      <dgm:spPr/>
    </dgm:pt>
    <dgm:pt modelId="{470FA7EB-2051-47B1-831F-0075CCDFB424}" type="pres">
      <dgm:prSet presAssocID="{5C380FEC-D905-4935-BDDB-32BC620018B9}" presName="aNode" presStyleLbl="fgAcc1" presStyleIdx="0" presStyleCnt="4">
        <dgm:presLayoutVars>
          <dgm:bulletEnabled val="1"/>
        </dgm:presLayoutVars>
      </dgm:prSet>
      <dgm:spPr/>
    </dgm:pt>
    <dgm:pt modelId="{215B77C2-AD14-40D2-90A8-C88B68CD425E}" type="pres">
      <dgm:prSet presAssocID="{5C380FEC-D905-4935-BDDB-32BC620018B9}" presName="aSpace" presStyleCnt="0"/>
      <dgm:spPr/>
    </dgm:pt>
    <dgm:pt modelId="{1E144958-BA71-4BA2-BADC-978E2CDC0F2D}" type="pres">
      <dgm:prSet presAssocID="{3463A956-D2A7-447E-A297-5B008EC860CF}" presName="aNode" presStyleLbl="fgAcc1" presStyleIdx="1" presStyleCnt="4">
        <dgm:presLayoutVars>
          <dgm:bulletEnabled val="1"/>
        </dgm:presLayoutVars>
      </dgm:prSet>
      <dgm:spPr/>
    </dgm:pt>
    <dgm:pt modelId="{43DE6AD0-B115-4D72-8BEC-3B0746540068}" type="pres">
      <dgm:prSet presAssocID="{3463A956-D2A7-447E-A297-5B008EC860CF}" presName="aSpace" presStyleCnt="0"/>
      <dgm:spPr/>
    </dgm:pt>
    <dgm:pt modelId="{F7E70B8E-6250-4070-B1C1-E2FCBB76145A}" type="pres">
      <dgm:prSet presAssocID="{CB706D05-5D57-44A5-91C5-556F1F797A37}" presName="aNode" presStyleLbl="fgAcc1" presStyleIdx="2" presStyleCnt="4">
        <dgm:presLayoutVars>
          <dgm:bulletEnabled val="1"/>
        </dgm:presLayoutVars>
      </dgm:prSet>
      <dgm:spPr/>
    </dgm:pt>
    <dgm:pt modelId="{47DACF7E-7137-4CB4-9F6D-AD49696FA1A7}" type="pres">
      <dgm:prSet presAssocID="{CB706D05-5D57-44A5-91C5-556F1F797A37}" presName="aSpace" presStyleCnt="0"/>
      <dgm:spPr/>
    </dgm:pt>
    <dgm:pt modelId="{1C01210F-A0AB-486E-8AB8-613CADF02980}" type="pres">
      <dgm:prSet presAssocID="{9E4E2397-E4A0-4584-A181-4AB60EE3C092}" presName="aNode" presStyleLbl="fgAcc1" presStyleIdx="3" presStyleCnt="4">
        <dgm:presLayoutVars>
          <dgm:bulletEnabled val="1"/>
        </dgm:presLayoutVars>
      </dgm:prSet>
      <dgm:spPr/>
    </dgm:pt>
    <dgm:pt modelId="{1CA727C3-9A87-4B70-A869-ED205641D484}" type="pres">
      <dgm:prSet presAssocID="{9E4E2397-E4A0-4584-A181-4AB60EE3C092}" presName="aSpace" presStyleCnt="0"/>
      <dgm:spPr/>
    </dgm:pt>
  </dgm:ptLst>
  <dgm:cxnLst>
    <dgm:cxn modelId="{5791C10F-1A2A-4597-8827-5F3E8AC3A703}" srcId="{E2454768-F7F6-4328-BD29-AEABE19E2021}" destId="{CB706D05-5D57-44A5-91C5-556F1F797A37}" srcOrd="2" destOrd="0" parTransId="{3EBB093C-5123-4CAD-A693-1724EB63F57B}" sibTransId="{2C0EF73D-9D26-4F54-BFD5-5C1082E74E18}"/>
    <dgm:cxn modelId="{C07CC86B-D870-4BA9-A9DA-0521D5EDDCC6}" type="presOf" srcId="{E2454768-F7F6-4328-BD29-AEABE19E2021}" destId="{70DAB7CF-AAAA-47CA-A04C-3915559162FF}" srcOrd="0" destOrd="0" presId="urn:microsoft.com/office/officeart/2005/8/layout/pyramid2"/>
    <dgm:cxn modelId="{8B69014C-484F-4B74-88AD-FAE426046311}" type="presOf" srcId="{5C380FEC-D905-4935-BDDB-32BC620018B9}" destId="{470FA7EB-2051-47B1-831F-0075CCDFB424}" srcOrd="0" destOrd="0" presId="urn:microsoft.com/office/officeart/2005/8/layout/pyramid2"/>
    <dgm:cxn modelId="{AAC91482-DEAE-4631-9167-1B7EC4FBEF97}" type="presOf" srcId="{CB706D05-5D57-44A5-91C5-556F1F797A37}" destId="{F7E70B8E-6250-4070-B1C1-E2FCBB76145A}" srcOrd="0" destOrd="0" presId="urn:microsoft.com/office/officeart/2005/8/layout/pyramid2"/>
    <dgm:cxn modelId="{CB09DEA7-737D-4DA1-A6E3-E39C500E82C7}" srcId="{E2454768-F7F6-4328-BD29-AEABE19E2021}" destId="{9E4E2397-E4A0-4584-A181-4AB60EE3C092}" srcOrd="3" destOrd="0" parTransId="{35203492-B62A-41AB-9A29-FCC4CB84BE69}" sibTransId="{961BB27A-A3F0-4EB5-BBD3-22583FA2D8F0}"/>
    <dgm:cxn modelId="{270DCCD1-FE04-4047-BA95-14CAD0694DDF}" srcId="{E2454768-F7F6-4328-BD29-AEABE19E2021}" destId="{3463A956-D2A7-447E-A297-5B008EC860CF}" srcOrd="1" destOrd="0" parTransId="{1AA1BB5E-B8B5-4814-8444-AE2C385EB7DE}" sibTransId="{F692807E-10CC-439B-A2F8-CD29D7679987}"/>
    <dgm:cxn modelId="{B1CCC2DD-F778-46FF-9C09-2634BB4F260A}" srcId="{E2454768-F7F6-4328-BD29-AEABE19E2021}" destId="{5C380FEC-D905-4935-BDDB-32BC620018B9}" srcOrd="0" destOrd="0" parTransId="{D9CC3223-3409-492D-9C46-28A1C88ECB83}" sibTransId="{44E86F44-FFBB-4731-B2EA-451849668AFC}"/>
    <dgm:cxn modelId="{AF2B0AF7-3F69-41F0-BFFD-6BB38C457346}" type="presOf" srcId="{9E4E2397-E4A0-4584-A181-4AB60EE3C092}" destId="{1C01210F-A0AB-486E-8AB8-613CADF02980}" srcOrd="0" destOrd="0" presId="urn:microsoft.com/office/officeart/2005/8/layout/pyramid2"/>
    <dgm:cxn modelId="{374A69FA-033F-4EFC-80D8-89E9E44DBEAB}" type="presOf" srcId="{3463A956-D2A7-447E-A297-5B008EC860CF}" destId="{1E144958-BA71-4BA2-BADC-978E2CDC0F2D}" srcOrd="0" destOrd="0" presId="urn:microsoft.com/office/officeart/2005/8/layout/pyramid2"/>
    <dgm:cxn modelId="{380B0CB0-CB87-437C-A368-8EA2F8B64F1A}" type="presParOf" srcId="{70DAB7CF-AAAA-47CA-A04C-3915559162FF}" destId="{B7863CC2-209A-4965-9A1C-03FE1B4CAEB6}" srcOrd="0" destOrd="0" presId="urn:microsoft.com/office/officeart/2005/8/layout/pyramid2"/>
    <dgm:cxn modelId="{E0C53BD2-68AD-449D-A1ED-3BA006FED81E}" type="presParOf" srcId="{70DAB7CF-AAAA-47CA-A04C-3915559162FF}" destId="{879937BA-15B6-477A-B8B1-2A5EA7E3145D}" srcOrd="1" destOrd="0" presId="urn:microsoft.com/office/officeart/2005/8/layout/pyramid2"/>
    <dgm:cxn modelId="{FA40BF87-579E-4652-ACCB-063BF5661D12}" type="presParOf" srcId="{879937BA-15B6-477A-B8B1-2A5EA7E3145D}" destId="{470FA7EB-2051-47B1-831F-0075CCDFB424}" srcOrd="0" destOrd="0" presId="urn:microsoft.com/office/officeart/2005/8/layout/pyramid2"/>
    <dgm:cxn modelId="{C6ECB954-22D5-4DA0-AD46-98659D33D37D}" type="presParOf" srcId="{879937BA-15B6-477A-B8B1-2A5EA7E3145D}" destId="{215B77C2-AD14-40D2-90A8-C88B68CD425E}" srcOrd="1" destOrd="0" presId="urn:microsoft.com/office/officeart/2005/8/layout/pyramid2"/>
    <dgm:cxn modelId="{021FF52F-424F-4C48-8EBD-81D54C336DC0}" type="presParOf" srcId="{879937BA-15B6-477A-B8B1-2A5EA7E3145D}" destId="{1E144958-BA71-4BA2-BADC-978E2CDC0F2D}" srcOrd="2" destOrd="0" presId="urn:microsoft.com/office/officeart/2005/8/layout/pyramid2"/>
    <dgm:cxn modelId="{A9BD19AC-15C5-4FE5-8AA2-E3DF91B2DE7F}" type="presParOf" srcId="{879937BA-15B6-477A-B8B1-2A5EA7E3145D}" destId="{43DE6AD0-B115-4D72-8BEC-3B0746540068}" srcOrd="3" destOrd="0" presId="urn:microsoft.com/office/officeart/2005/8/layout/pyramid2"/>
    <dgm:cxn modelId="{91A42E97-47F3-4AAE-BCFB-A534A1AF41DC}" type="presParOf" srcId="{879937BA-15B6-477A-B8B1-2A5EA7E3145D}" destId="{F7E70B8E-6250-4070-B1C1-E2FCBB76145A}" srcOrd="4" destOrd="0" presId="urn:microsoft.com/office/officeart/2005/8/layout/pyramid2"/>
    <dgm:cxn modelId="{E4952112-3044-4CC0-9662-362DE3F8EF05}" type="presParOf" srcId="{879937BA-15B6-477A-B8B1-2A5EA7E3145D}" destId="{47DACF7E-7137-4CB4-9F6D-AD49696FA1A7}" srcOrd="5" destOrd="0" presId="urn:microsoft.com/office/officeart/2005/8/layout/pyramid2"/>
    <dgm:cxn modelId="{5A8D6258-F144-48ED-8D92-5A7D92B421EA}" type="presParOf" srcId="{879937BA-15B6-477A-B8B1-2A5EA7E3145D}" destId="{1C01210F-A0AB-486E-8AB8-613CADF02980}" srcOrd="6" destOrd="0" presId="urn:microsoft.com/office/officeart/2005/8/layout/pyramid2"/>
    <dgm:cxn modelId="{6D00DD05-E2C5-486F-85F3-77CB70F87D46}" type="presParOf" srcId="{879937BA-15B6-477A-B8B1-2A5EA7E3145D}" destId="{1CA727C3-9A87-4B70-A869-ED205641D48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2B1A7-D5C2-484B-BBAB-4CC9F5985567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5014809-9D29-4EC8-AC89-A2E9B069DC4F}">
      <dgm:prSet phldrT="[Текст]" custT="1"/>
      <dgm:spPr>
        <a:noFill/>
      </dgm:spPr>
      <dgm:t>
        <a:bodyPr/>
        <a:lstStyle/>
        <a:p>
          <a:r>
            <a:rPr lang="uk-UA" sz="1600" b="1" i="0" u="none" strike="noStrike" cap="none" dirty="0">
              <a:solidFill>
                <a:schemeClr val="bg1"/>
              </a:solidFill>
              <a:latin typeface="LvivRegion" panose="02000000000000000000" pitchFamily="50" charset="-52"/>
              <a:ea typeface="Merriweather"/>
              <a:cs typeface="Merriweather"/>
              <a:sym typeface="Merriweather"/>
            </a:rPr>
            <a:t>РЕНОВАЦІЯ</a:t>
          </a:r>
        </a:p>
      </dgm:t>
    </dgm:pt>
    <dgm:pt modelId="{B5C84464-22CD-45EC-81D5-92B9A4919BA6}" type="parTrans" cxnId="{EAA1FDE5-2E1B-4B6C-9613-23B237C310E6}">
      <dgm:prSet/>
      <dgm:spPr/>
      <dgm:t>
        <a:bodyPr/>
        <a:lstStyle/>
        <a:p>
          <a:endParaRPr lang="uk-UA"/>
        </a:p>
      </dgm:t>
    </dgm:pt>
    <dgm:pt modelId="{62DBFB4B-BA27-477B-8E08-C35AC757E927}" type="sibTrans" cxnId="{EAA1FDE5-2E1B-4B6C-9613-23B237C310E6}">
      <dgm:prSet/>
      <dgm:spPr/>
      <dgm:t>
        <a:bodyPr/>
        <a:lstStyle/>
        <a:p>
          <a:endParaRPr lang="uk-UA"/>
        </a:p>
      </dgm:t>
    </dgm:pt>
    <dgm:pt modelId="{F0F6FAB3-FDE7-4E8B-A39B-0AA427A901AA}">
      <dgm:prSet phldrT="[Текст]"/>
      <dgm:spPr>
        <a:ln>
          <a:solidFill>
            <a:srgbClr val="FFD243"/>
          </a:solidFill>
        </a:ln>
      </dgm:spPr>
      <dgm:t>
        <a:bodyPr/>
        <a:lstStyle/>
        <a:p>
          <a:r>
            <a:rPr lang="uk-UA" b="1">
              <a:solidFill>
                <a:schemeClr val="tx1">
                  <a:lumMod val="65000"/>
                  <a:lumOff val="35000"/>
                </a:schemeClr>
              </a:solidFill>
            </a:rPr>
            <a:t>160 закладів</a:t>
          </a:r>
          <a:r>
            <a:rPr lang="uk-UA">
              <a:solidFill>
                <a:schemeClr val="tx1">
                  <a:lumMod val="65000"/>
                  <a:lumOff val="35000"/>
                </a:schemeClr>
              </a:solidFill>
            </a:rPr>
            <a:t>соціальної сфери державної та комунальної форми власності (гуртожитки, інтернати, санаторії, готелі, заклади соціальної сфери, які можуть бути перепрофільованими у житло).</a:t>
          </a:r>
        </a:p>
        <a:p>
          <a:r>
            <a:rPr lang="uk-UA">
              <a:solidFill>
                <a:schemeClr val="tx1">
                  <a:lumMod val="65000"/>
                  <a:lumOff val="35000"/>
                </a:schemeClr>
              </a:solidFill>
            </a:rPr>
            <a:t>Очікуваний результат: розміщення 15 тисяч ВПО та працівників релокованих підприємств</a:t>
          </a:r>
          <a:endParaRPr lang="uk-UA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D501B8B-EA40-400E-B5B9-746DA3FBFF1F}" type="parTrans" cxnId="{3F679595-A325-4A43-A998-55025292D3D1}">
      <dgm:prSet/>
      <dgm:spPr/>
      <dgm:t>
        <a:bodyPr/>
        <a:lstStyle/>
        <a:p>
          <a:endParaRPr lang="uk-UA"/>
        </a:p>
      </dgm:t>
    </dgm:pt>
    <dgm:pt modelId="{DEBF6864-996F-4683-AFC9-E8183F3318FD}" type="sibTrans" cxnId="{3F679595-A325-4A43-A998-55025292D3D1}">
      <dgm:prSet/>
      <dgm:spPr/>
      <dgm:t>
        <a:bodyPr/>
        <a:lstStyle/>
        <a:p>
          <a:endParaRPr lang="uk-UA"/>
        </a:p>
      </dgm:t>
    </dgm:pt>
    <dgm:pt modelId="{BC85F218-DE49-491E-B018-D1295B87EBAA}">
      <dgm:prSet phldrT="[Текст]" custT="1"/>
      <dgm:spPr>
        <a:noFill/>
      </dgm:spPr>
      <dgm:t>
        <a:bodyPr/>
        <a:lstStyle/>
        <a:p>
          <a:r>
            <a:rPr lang="uk-UA" sz="1600" b="1" i="0" u="none" strike="noStrike" cap="none" dirty="0">
              <a:solidFill>
                <a:schemeClr val="bg1"/>
              </a:solidFill>
              <a:latin typeface="LvivRegion" panose="02000000000000000000" pitchFamily="50" charset="-52"/>
              <a:ea typeface="Merriweather"/>
              <a:cs typeface="Merriweather"/>
            </a:rPr>
            <a:t>ВИКУП</a:t>
          </a:r>
        </a:p>
      </dgm:t>
    </dgm:pt>
    <dgm:pt modelId="{302E4705-D2CB-42BC-AD3E-DB4941880210}" type="parTrans" cxnId="{A2894116-F2C2-47FF-9EA1-D4A58D38877E}">
      <dgm:prSet/>
      <dgm:spPr/>
      <dgm:t>
        <a:bodyPr/>
        <a:lstStyle/>
        <a:p>
          <a:endParaRPr lang="uk-UA"/>
        </a:p>
      </dgm:t>
    </dgm:pt>
    <dgm:pt modelId="{9A25D662-BA33-4921-9A91-F68D5841B977}" type="sibTrans" cxnId="{A2894116-F2C2-47FF-9EA1-D4A58D38877E}">
      <dgm:prSet/>
      <dgm:spPr/>
      <dgm:t>
        <a:bodyPr/>
        <a:lstStyle/>
        <a:p>
          <a:endParaRPr lang="uk-UA"/>
        </a:p>
      </dgm:t>
    </dgm:pt>
    <dgm:pt modelId="{5CA20C3C-8042-4448-A55E-85846BE991FE}">
      <dgm:prSet phldrT="[Текст]"/>
      <dgm:spPr>
        <a:ln>
          <a:solidFill>
            <a:srgbClr val="FFD243"/>
          </a:solidFill>
        </a:ln>
      </dgm:spPr>
      <dgm:t>
        <a:bodyPr/>
        <a:lstStyle/>
        <a:p>
          <a:r>
            <a:rPr lang="uk-UA" b="1">
              <a:solidFill>
                <a:schemeClr val="tx1">
                  <a:lumMod val="65000"/>
                  <a:lumOff val="35000"/>
                </a:schemeClr>
              </a:solidFill>
            </a:rPr>
            <a:t>1,5 тисячі квартир</a:t>
          </a:r>
          <a:r>
            <a:rPr lang="uk-UA">
              <a:solidFill>
                <a:schemeClr val="tx1">
                  <a:lumMod val="65000"/>
                  <a:lumOff val="35000"/>
                </a:schemeClr>
              </a:solidFill>
            </a:rPr>
            <a:t>,  які є збудовані та готові для проживання, так і квартир, які  на завершальній стадії будівництва. Очікуваний результат: розміщення 5 тисяч ВПО та працівників релокованих підприємств</a:t>
          </a:r>
          <a:endParaRPr lang="uk-UA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756E49E-4449-4A41-B42A-36DF8FA5DBEB}" type="parTrans" cxnId="{3D36CA35-5356-4A11-BD41-E46DE0A80589}">
      <dgm:prSet/>
      <dgm:spPr/>
      <dgm:t>
        <a:bodyPr/>
        <a:lstStyle/>
        <a:p>
          <a:endParaRPr lang="uk-UA"/>
        </a:p>
      </dgm:t>
    </dgm:pt>
    <dgm:pt modelId="{FB6C83D7-FA8F-4AA3-981E-029C466FDDB9}" type="sibTrans" cxnId="{3D36CA35-5356-4A11-BD41-E46DE0A80589}">
      <dgm:prSet/>
      <dgm:spPr/>
      <dgm:t>
        <a:bodyPr/>
        <a:lstStyle/>
        <a:p>
          <a:endParaRPr lang="uk-UA"/>
        </a:p>
      </dgm:t>
    </dgm:pt>
    <dgm:pt modelId="{7F81E5AD-039C-4275-8C14-1BFB875E2274}">
      <dgm:prSet phldrT="[Текст]" custT="1"/>
      <dgm:spPr>
        <a:noFill/>
      </dgm:spPr>
      <dgm:t>
        <a:bodyPr/>
        <a:lstStyle/>
        <a:p>
          <a:r>
            <a:rPr lang="uk-UA" sz="1600" b="1" i="0" u="none" strike="noStrike" cap="none" dirty="0">
              <a:solidFill>
                <a:schemeClr val="bg1"/>
              </a:solidFill>
              <a:latin typeface="LvivRegion" panose="02000000000000000000" pitchFamily="50" charset="-52"/>
              <a:ea typeface="Merriweather"/>
              <a:cs typeface="Merriweather"/>
            </a:rPr>
            <a:t>НОВЕ БУДІВНИЦТВО</a:t>
          </a:r>
        </a:p>
      </dgm:t>
    </dgm:pt>
    <dgm:pt modelId="{0341A074-CF84-45EA-9A89-0AE0B699AD8C}" type="parTrans" cxnId="{A71E938B-93F9-4564-B0FE-417788451F0E}">
      <dgm:prSet/>
      <dgm:spPr/>
      <dgm:t>
        <a:bodyPr/>
        <a:lstStyle/>
        <a:p>
          <a:endParaRPr lang="uk-UA"/>
        </a:p>
      </dgm:t>
    </dgm:pt>
    <dgm:pt modelId="{575339BB-9CB2-4F24-ACD7-712927B7AF14}" type="sibTrans" cxnId="{A71E938B-93F9-4564-B0FE-417788451F0E}">
      <dgm:prSet/>
      <dgm:spPr/>
      <dgm:t>
        <a:bodyPr/>
        <a:lstStyle/>
        <a:p>
          <a:endParaRPr lang="uk-UA"/>
        </a:p>
      </dgm:t>
    </dgm:pt>
    <dgm:pt modelId="{97E9C0B5-D881-4575-B44A-58C1EFE3D7A1}">
      <dgm:prSet phldrT="[Текст]"/>
      <dgm:spPr>
        <a:ln>
          <a:solidFill>
            <a:srgbClr val="FFD243"/>
          </a:solidFill>
        </a:ln>
      </dgm:spPr>
      <dgm:t>
        <a:bodyPr/>
        <a:lstStyle/>
        <a:p>
          <a:r>
            <a:rPr lang="uk-UA" b="1" dirty="0">
              <a:solidFill>
                <a:schemeClr val="tx1">
                  <a:lumMod val="65000"/>
                  <a:lumOff val="35000"/>
                </a:schemeClr>
              </a:solidFill>
            </a:rPr>
            <a:t>Нове житло для не менше 5 тисяч ВПО</a:t>
          </a:r>
          <a:r>
            <a:rPr lang="uk-UA" dirty="0">
              <a:solidFill>
                <a:schemeClr val="tx1">
                  <a:lumMod val="65000"/>
                  <a:lumOff val="35000"/>
                </a:schemeClr>
              </a:solidFill>
            </a:rPr>
            <a:t>Традиційне житлове будівництва та зведення модульних будинків.</a:t>
          </a:r>
        </a:p>
        <a:p>
          <a:r>
            <a:rPr lang="uk-UA" dirty="0">
              <a:solidFill>
                <a:schemeClr val="tx1">
                  <a:lumMod val="65000"/>
                  <a:lumOff val="35000"/>
                </a:schemeClr>
              </a:solidFill>
            </a:rPr>
            <a:t>Очікуваний результат: розміщення від 5 до 20 тисяч ВПО та працівників</a:t>
          </a:r>
          <a:r>
            <a:rPr lang="uk-UA" dirty="0" err="1">
              <a:solidFill>
                <a:schemeClr val="tx1">
                  <a:lumMod val="65000"/>
                  <a:lumOff val="35000"/>
                </a:schemeClr>
              </a:solidFill>
            </a:rPr>
            <a:t>релокованих</a:t>
          </a:r>
          <a:r>
            <a:rPr lang="uk-UA" dirty="0">
              <a:solidFill>
                <a:schemeClr val="tx1">
                  <a:lumMod val="65000"/>
                  <a:lumOff val="35000"/>
                </a:schemeClr>
              </a:solidFill>
            </a:rPr>
            <a:t>підприємств</a:t>
          </a:r>
        </a:p>
      </dgm:t>
    </dgm:pt>
    <dgm:pt modelId="{A33F19BC-39E8-4E5D-AEF0-645C2302074D}" type="parTrans" cxnId="{88B56358-BD87-4C63-A598-81A511D7BCEF}">
      <dgm:prSet/>
      <dgm:spPr/>
      <dgm:t>
        <a:bodyPr/>
        <a:lstStyle/>
        <a:p>
          <a:endParaRPr lang="uk-UA"/>
        </a:p>
      </dgm:t>
    </dgm:pt>
    <dgm:pt modelId="{6ED6DE7D-1857-4478-935A-38AAF291F337}" type="sibTrans" cxnId="{88B56358-BD87-4C63-A598-81A511D7BCEF}">
      <dgm:prSet/>
      <dgm:spPr/>
      <dgm:t>
        <a:bodyPr/>
        <a:lstStyle/>
        <a:p>
          <a:endParaRPr lang="uk-UA"/>
        </a:p>
      </dgm:t>
    </dgm:pt>
    <dgm:pt modelId="{E820DBB1-441D-4343-A66F-8DE324490678}" type="pres">
      <dgm:prSet presAssocID="{2652B1A7-D5C2-484B-BBAB-4CC9F5985567}" presName="theList" presStyleCnt="0">
        <dgm:presLayoutVars>
          <dgm:dir/>
          <dgm:animLvl val="lvl"/>
          <dgm:resizeHandles val="exact"/>
        </dgm:presLayoutVars>
      </dgm:prSet>
      <dgm:spPr/>
    </dgm:pt>
    <dgm:pt modelId="{1AAE3B18-E2BD-41C0-A36A-686FFAAEAC1F}" type="pres">
      <dgm:prSet presAssocID="{65014809-9D29-4EC8-AC89-A2E9B069DC4F}" presName="compNode" presStyleCnt="0"/>
      <dgm:spPr/>
    </dgm:pt>
    <dgm:pt modelId="{D3EDF8A7-E2A6-4FAC-8436-3E5AD6EC6965}" type="pres">
      <dgm:prSet presAssocID="{65014809-9D29-4EC8-AC89-A2E9B069DC4F}" presName="aNode" presStyleLbl="bgShp" presStyleIdx="0" presStyleCnt="3"/>
      <dgm:spPr/>
    </dgm:pt>
    <dgm:pt modelId="{18D1C856-5AF0-4E3D-9FA4-B15E54B7A754}" type="pres">
      <dgm:prSet presAssocID="{65014809-9D29-4EC8-AC89-A2E9B069DC4F}" presName="textNode" presStyleLbl="bgShp" presStyleIdx="0" presStyleCnt="3"/>
      <dgm:spPr/>
    </dgm:pt>
    <dgm:pt modelId="{C80B72D6-DA40-4B52-98ED-E30E761036E2}" type="pres">
      <dgm:prSet presAssocID="{65014809-9D29-4EC8-AC89-A2E9B069DC4F}" presName="compChildNode" presStyleCnt="0"/>
      <dgm:spPr/>
    </dgm:pt>
    <dgm:pt modelId="{16575BA8-0022-49CB-95A8-E8585C2FDE8A}" type="pres">
      <dgm:prSet presAssocID="{65014809-9D29-4EC8-AC89-A2E9B069DC4F}" presName="theInnerList" presStyleCnt="0"/>
      <dgm:spPr/>
    </dgm:pt>
    <dgm:pt modelId="{4B1AEA5B-14FF-476B-ACDE-7179AC32C915}" type="pres">
      <dgm:prSet presAssocID="{F0F6FAB3-FDE7-4E8B-A39B-0AA427A901AA}" presName="childNode" presStyleLbl="node1" presStyleIdx="0" presStyleCnt="3">
        <dgm:presLayoutVars>
          <dgm:bulletEnabled val="1"/>
        </dgm:presLayoutVars>
      </dgm:prSet>
      <dgm:spPr/>
    </dgm:pt>
    <dgm:pt modelId="{E1E6DC6D-AD5E-4D50-8B41-95B45FF210A4}" type="pres">
      <dgm:prSet presAssocID="{65014809-9D29-4EC8-AC89-A2E9B069DC4F}" presName="aSpace" presStyleCnt="0"/>
      <dgm:spPr/>
    </dgm:pt>
    <dgm:pt modelId="{6D74A52E-4B0E-4BEA-86A4-30D02AB3027A}" type="pres">
      <dgm:prSet presAssocID="{BC85F218-DE49-491E-B018-D1295B87EBAA}" presName="compNode" presStyleCnt="0"/>
      <dgm:spPr/>
    </dgm:pt>
    <dgm:pt modelId="{5D4889DF-44C6-4442-A7B2-BFFF239EC5CE}" type="pres">
      <dgm:prSet presAssocID="{BC85F218-DE49-491E-B018-D1295B87EBAA}" presName="aNode" presStyleLbl="bgShp" presStyleIdx="1" presStyleCnt="3"/>
      <dgm:spPr/>
    </dgm:pt>
    <dgm:pt modelId="{C88B0091-6517-4A15-BE50-4B59D53408B3}" type="pres">
      <dgm:prSet presAssocID="{BC85F218-DE49-491E-B018-D1295B87EBAA}" presName="textNode" presStyleLbl="bgShp" presStyleIdx="1" presStyleCnt="3"/>
      <dgm:spPr/>
    </dgm:pt>
    <dgm:pt modelId="{E796DCB8-ABFF-42E4-89D9-D1F328922E99}" type="pres">
      <dgm:prSet presAssocID="{BC85F218-DE49-491E-B018-D1295B87EBAA}" presName="compChildNode" presStyleCnt="0"/>
      <dgm:spPr/>
    </dgm:pt>
    <dgm:pt modelId="{FFB1CCD1-DD19-4D0E-965C-6CCC800AF6CE}" type="pres">
      <dgm:prSet presAssocID="{BC85F218-DE49-491E-B018-D1295B87EBAA}" presName="theInnerList" presStyleCnt="0"/>
      <dgm:spPr/>
    </dgm:pt>
    <dgm:pt modelId="{18728F14-1117-47DF-9AAC-0C0BDD521FF5}" type="pres">
      <dgm:prSet presAssocID="{5CA20C3C-8042-4448-A55E-85846BE991FE}" presName="childNode" presStyleLbl="node1" presStyleIdx="1" presStyleCnt="3">
        <dgm:presLayoutVars>
          <dgm:bulletEnabled val="1"/>
        </dgm:presLayoutVars>
      </dgm:prSet>
      <dgm:spPr/>
    </dgm:pt>
    <dgm:pt modelId="{8A88183A-0353-4DDA-B568-843C08A35C3D}" type="pres">
      <dgm:prSet presAssocID="{BC85F218-DE49-491E-B018-D1295B87EBAA}" presName="aSpace" presStyleCnt="0"/>
      <dgm:spPr/>
    </dgm:pt>
    <dgm:pt modelId="{A033B40E-5258-4375-A685-C1C101A29277}" type="pres">
      <dgm:prSet presAssocID="{7F81E5AD-039C-4275-8C14-1BFB875E2274}" presName="compNode" presStyleCnt="0"/>
      <dgm:spPr/>
    </dgm:pt>
    <dgm:pt modelId="{87F24F43-60F9-4079-9BFE-555C59BEA181}" type="pres">
      <dgm:prSet presAssocID="{7F81E5AD-039C-4275-8C14-1BFB875E2274}" presName="aNode" presStyleLbl="bgShp" presStyleIdx="2" presStyleCnt="3"/>
      <dgm:spPr/>
    </dgm:pt>
    <dgm:pt modelId="{73442D26-ABB9-401E-9638-E020D64A3AF4}" type="pres">
      <dgm:prSet presAssocID="{7F81E5AD-039C-4275-8C14-1BFB875E2274}" presName="textNode" presStyleLbl="bgShp" presStyleIdx="2" presStyleCnt="3"/>
      <dgm:spPr/>
    </dgm:pt>
    <dgm:pt modelId="{06CEDD86-DE45-4819-A170-CC096A1D00B6}" type="pres">
      <dgm:prSet presAssocID="{7F81E5AD-039C-4275-8C14-1BFB875E2274}" presName="compChildNode" presStyleCnt="0"/>
      <dgm:spPr/>
    </dgm:pt>
    <dgm:pt modelId="{B1B8E1A3-38E9-49E9-BF38-14479A1B978E}" type="pres">
      <dgm:prSet presAssocID="{7F81E5AD-039C-4275-8C14-1BFB875E2274}" presName="theInnerList" presStyleCnt="0"/>
      <dgm:spPr/>
    </dgm:pt>
    <dgm:pt modelId="{6588D9D6-288E-4072-B980-E1FF76A41647}" type="pres">
      <dgm:prSet presAssocID="{97E9C0B5-D881-4575-B44A-58C1EFE3D7A1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ACEF707-9B37-426C-950C-48D3F0DA9229}" type="presOf" srcId="{7F81E5AD-039C-4275-8C14-1BFB875E2274}" destId="{87F24F43-60F9-4079-9BFE-555C59BEA181}" srcOrd="0" destOrd="0" presId="urn:microsoft.com/office/officeart/2005/8/layout/lProcess2"/>
    <dgm:cxn modelId="{A2894116-F2C2-47FF-9EA1-D4A58D38877E}" srcId="{2652B1A7-D5C2-484B-BBAB-4CC9F5985567}" destId="{BC85F218-DE49-491E-B018-D1295B87EBAA}" srcOrd="1" destOrd="0" parTransId="{302E4705-D2CB-42BC-AD3E-DB4941880210}" sibTransId="{9A25D662-BA33-4921-9A91-F68D5841B977}"/>
    <dgm:cxn modelId="{9AC2D422-D63F-430B-A918-58A9D781F1F4}" type="presOf" srcId="{5CA20C3C-8042-4448-A55E-85846BE991FE}" destId="{18728F14-1117-47DF-9AAC-0C0BDD521FF5}" srcOrd="0" destOrd="0" presId="urn:microsoft.com/office/officeart/2005/8/layout/lProcess2"/>
    <dgm:cxn modelId="{F4CA5C27-A501-4435-91AF-F85C4906FDD7}" type="presOf" srcId="{F0F6FAB3-FDE7-4E8B-A39B-0AA427A901AA}" destId="{4B1AEA5B-14FF-476B-ACDE-7179AC32C915}" srcOrd="0" destOrd="0" presId="urn:microsoft.com/office/officeart/2005/8/layout/lProcess2"/>
    <dgm:cxn modelId="{6234232E-00B6-4A45-8109-E7398FFA7EB7}" type="presOf" srcId="{65014809-9D29-4EC8-AC89-A2E9B069DC4F}" destId="{18D1C856-5AF0-4E3D-9FA4-B15E54B7A754}" srcOrd="1" destOrd="0" presId="urn:microsoft.com/office/officeart/2005/8/layout/lProcess2"/>
    <dgm:cxn modelId="{3D36CA35-5356-4A11-BD41-E46DE0A80589}" srcId="{BC85F218-DE49-491E-B018-D1295B87EBAA}" destId="{5CA20C3C-8042-4448-A55E-85846BE991FE}" srcOrd="0" destOrd="0" parTransId="{7756E49E-4449-4A41-B42A-36DF8FA5DBEB}" sibTransId="{FB6C83D7-FA8F-4AA3-981E-029C466FDDB9}"/>
    <dgm:cxn modelId="{3C048F6E-F383-48C5-9D14-7E71FFB10E83}" type="presOf" srcId="{BC85F218-DE49-491E-B018-D1295B87EBAA}" destId="{5D4889DF-44C6-4442-A7B2-BFFF239EC5CE}" srcOrd="0" destOrd="0" presId="urn:microsoft.com/office/officeart/2005/8/layout/lProcess2"/>
    <dgm:cxn modelId="{88B56358-BD87-4C63-A598-81A511D7BCEF}" srcId="{7F81E5AD-039C-4275-8C14-1BFB875E2274}" destId="{97E9C0B5-D881-4575-B44A-58C1EFE3D7A1}" srcOrd="0" destOrd="0" parTransId="{A33F19BC-39E8-4E5D-AEF0-645C2302074D}" sibTransId="{6ED6DE7D-1857-4478-935A-38AAF291F337}"/>
    <dgm:cxn modelId="{A71E938B-93F9-4564-B0FE-417788451F0E}" srcId="{2652B1A7-D5C2-484B-BBAB-4CC9F5985567}" destId="{7F81E5AD-039C-4275-8C14-1BFB875E2274}" srcOrd="2" destOrd="0" parTransId="{0341A074-CF84-45EA-9A89-0AE0B699AD8C}" sibTransId="{575339BB-9CB2-4F24-ACD7-712927B7AF14}"/>
    <dgm:cxn modelId="{3F679595-A325-4A43-A998-55025292D3D1}" srcId="{65014809-9D29-4EC8-AC89-A2E9B069DC4F}" destId="{F0F6FAB3-FDE7-4E8B-A39B-0AA427A901AA}" srcOrd="0" destOrd="0" parTransId="{2D501B8B-EA40-400E-B5B9-746DA3FBFF1F}" sibTransId="{DEBF6864-996F-4683-AFC9-E8183F3318FD}"/>
    <dgm:cxn modelId="{166F4B97-014E-49C7-8067-840C1A99FB9C}" type="presOf" srcId="{65014809-9D29-4EC8-AC89-A2E9B069DC4F}" destId="{D3EDF8A7-E2A6-4FAC-8436-3E5AD6EC6965}" srcOrd="0" destOrd="0" presId="urn:microsoft.com/office/officeart/2005/8/layout/lProcess2"/>
    <dgm:cxn modelId="{FB53D7A7-0E18-45A1-B187-2A3AC8D9F590}" type="presOf" srcId="{7F81E5AD-039C-4275-8C14-1BFB875E2274}" destId="{73442D26-ABB9-401E-9638-E020D64A3AF4}" srcOrd="1" destOrd="0" presId="urn:microsoft.com/office/officeart/2005/8/layout/lProcess2"/>
    <dgm:cxn modelId="{34F3ABD6-3C0B-4CE0-A491-114CBC4481B5}" type="presOf" srcId="{BC85F218-DE49-491E-B018-D1295B87EBAA}" destId="{C88B0091-6517-4A15-BE50-4B59D53408B3}" srcOrd="1" destOrd="0" presId="urn:microsoft.com/office/officeart/2005/8/layout/lProcess2"/>
    <dgm:cxn modelId="{0723BEE2-81DC-446F-A436-79EAC8EDC401}" type="presOf" srcId="{2652B1A7-D5C2-484B-BBAB-4CC9F5985567}" destId="{E820DBB1-441D-4343-A66F-8DE324490678}" srcOrd="0" destOrd="0" presId="urn:microsoft.com/office/officeart/2005/8/layout/lProcess2"/>
    <dgm:cxn modelId="{EAA1FDE5-2E1B-4B6C-9613-23B237C310E6}" srcId="{2652B1A7-D5C2-484B-BBAB-4CC9F5985567}" destId="{65014809-9D29-4EC8-AC89-A2E9B069DC4F}" srcOrd="0" destOrd="0" parTransId="{B5C84464-22CD-45EC-81D5-92B9A4919BA6}" sibTransId="{62DBFB4B-BA27-477B-8E08-C35AC757E927}"/>
    <dgm:cxn modelId="{40F702E7-9550-4C4A-9924-EC25D8FE5D98}" type="presOf" srcId="{97E9C0B5-D881-4575-B44A-58C1EFE3D7A1}" destId="{6588D9D6-288E-4072-B980-E1FF76A41647}" srcOrd="0" destOrd="0" presId="urn:microsoft.com/office/officeart/2005/8/layout/lProcess2"/>
    <dgm:cxn modelId="{3BC2AB1B-EDA3-435C-A81D-E70F399E765F}" type="presParOf" srcId="{E820DBB1-441D-4343-A66F-8DE324490678}" destId="{1AAE3B18-E2BD-41C0-A36A-686FFAAEAC1F}" srcOrd="0" destOrd="0" presId="urn:microsoft.com/office/officeart/2005/8/layout/lProcess2"/>
    <dgm:cxn modelId="{C6B49F6F-6816-445B-A49D-5AF5B4E0756F}" type="presParOf" srcId="{1AAE3B18-E2BD-41C0-A36A-686FFAAEAC1F}" destId="{D3EDF8A7-E2A6-4FAC-8436-3E5AD6EC6965}" srcOrd="0" destOrd="0" presId="urn:microsoft.com/office/officeart/2005/8/layout/lProcess2"/>
    <dgm:cxn modelId="{5AE356A1-59DC-4CB7-9D95-08FFD06BEF65}" type="presParOf" srcId="{1AAE3B18-E2BD-41C0-A36A-686FFAAEAC1F}" destId="{18D1C856-5AF0-4E3D-9FA4-B15E54B7A754}" srcOrd="1" destOrd="0" presId="urn:microsoft.com/office/officeart/2005/8/layout/lProcess2"/>
    <dgm:cxn modelId="{011F2867-6A75-4421-9118-2DC8A01C4839}" type="presParOf" srcId="{1AAE3B18-E2BD-41C0-A36A-686FFAAEAC1F}" destId="{C80B72D6-DA40-4B52-98ED-E30E761036E2}" srcOrd="2" destOrd="0" presId="urn:microsoft.com/office/officeart/2005/8/layout/lProcess2"/>
    <dgm:cxn modelId="{935CD766-2C4D-44E3-A5E7-84885DA8EC7E}" type="presParOf" srcId="{C80B72D6-DA40-4B52-98ED-E30E761036E2}" destId="{16575BA8-0022-49CB-95A8-E8585C2FDE8A}" srcOrd="0" destOrd="0" presId="urn:microsoft.com/office/officeart/2005/8/layout/lProcess2"/>
    <dgm:cxn modelId="{B10926B2-5721-4B7D-9B97-BD0297BA4ADB}" type="presParOf" srcId="{16575BA8-0022-49CB-95A8-E8585C2FDE8A}" destId="{4B1AEA5B-14FF-476B-ACDE-7179AC32C915}" srcOrd="0" destOrd="0" presId="urn:microsoft.com/office/officeart/2005/8/layout/lProcess2"/>
    <dgm:cxn modelId="{06CEEF8D-A23A-499B-9C89-8D3B86B9F122}" type="presParOf" srcId="{E820DBB1-441D-4343-A66F-8DE324490678}" destId="{E1E6DC6D-AD5E-4D50-8B41-95B45FF210A4}" srcOrd="1" destOrd="0" presId="urn:microsoft.com/office/officeart/2005/8/layout/lProcess2"/>
    <dgm:cxn modelId="{30D0B84A-DBD8-4B53-AA1D-CA2357B52386}" type="presParOf" srcId="{E820DBB1-441D-4343-A66F-8DE324490678}" destId="{6D74A52E-4B0E-4BEA-86A4-30D02AB3027A}" srcOrd="2" destOrd="0" presId="urn:microsoft.com/office/officeart/2005/8/layout/lProcess2"/>
    <dgm:cxn modelId="{89131788-4FCC-4C2E-BCBC-DFDBC10C14A0}" type="presParOf" srcId="{6D74A52E-4B0E-4BEA-86A4-30D02AB3027A}" destId="{5D4889DF-44C6-4442-A7B2-BFFF239EC5CE}" srcOrd="0" destOrd="0" presId="urn:microsoft.com/office/officeart/2005/8/layout/lProcess2"/>
    <dgm:cxn modelId="{5314E1B7-627B-4B61-B47E-14F45E378F1A}" type="presParOf" srcId="{6D74A52E-4B0E-4BEA-86A4-30D02AB3027A}" destId="{C88B0091-6517-4A15-BE50-4B59D53408B3}" srcOrd="1" destOrd="0" presId="urn:microsoft.com/office/officeart/2005/8/layout/lProcess2"/>
    <dgm:cxn modelId="{E649863D-2ECF-47AD-B8F5-723956F9FECB}" type="presParOf" srcId="{6D74A52E-4B0E-4BEA-86A4-30D02AB3027A}" destId="{E796DCB8-ABFF-42E4-89D9-D1F328922E99}" srcOrd="2" destOrd="0" presId="urn:microsoft.com/office/officeart/2005/8/layout/lProcess2"/>
    <dgm:cxn modelId="{3661518F-99D2-483E-9C49-D76D9DFC1BD3}" type="presParOf" srcId="{E796DCB8-ABFF-42E4-89D9-D1F328922E99}" destId="{FFB1CCD1-DD19-4D0E-965C-6CCC800AF6CE}" srcOrd="0" destOrd="0" presId="urn:microsoft.com/office/officeart/2005/8/layout/lProcess2"/>
    <dgm:cxn modelId="{C3C44B5A-2C8F-4274-BCF1-2BB413D2C3F9}" type="presParOf" srcId="{FFB1CCD1-DD19-4D0E-965C-6CCC800AF6CE}" destId="{18728F14-1117-47DF-9AAC-0C0BDD521FF5}" srcOrd="0" destOrd="0" presId="urn:microsoft.com/office/officeart/2005/8/layout/lProcess2"/>
    <dgm:cxn modelId="{09CE866A-3136-4DE7-B1E0-8D613913C101}" type="presParOf" srcId="{E820DBB1-441D-4343-A66F-8DE324490678}" destId="{8A88183A-0353-4DDA-B568-843C08A35C3D}" srcOrd="3" destOrd="0" presId="urn:microsoft.com/office/officeart/2005/8/layout/lProcess2"/>
    <dgm:cxn modelId="{51CDC510-2A74-4EBE-A68F-625CA0D66E49}" type="presParOf" srcId="{E820DBB1-441D-4343-A66F-8DE324490678}" destId="{A033B40E-5258-4375-A685-C1C101A29277}" srcOrd="4" destOrd="0" presId="urn:microsoft.com/office/officeart/2005/8/layout/lProcess2"/>
    <dgm:cxn modelId="{E4263726-D81D-4925-83FC-4CF6302AFBAC}" type="presParOf" srcId="{A033B40E-5258-4375-A685-C1C101A29277}" destId="{87F24F43-60F9-4079-9BFE-555C59BEA181}" srcOrd="0" destOrd="0" presId="urn:microsoft.com/office/officeart/2005/8/layout/lProcess2"/>
    <dgm:cxn modelId="{1768242B-A884-4A5A-8727-923F398BF606}" type="presParOf" srcId="{A033B40E-5258-4375-A685-C1C101A29277}" destId="{73442D26-ABB9-401E-9638-E020D64A3AF4}" srcOrd="1" destOrd="0" presId="urn:microsoft.com/office/officeart/2005/8/layout/lProcess2"/>
    <dgm:cxn modelId="{4499D49D-0739-46F0-9E67-2CC4DAE9EB96}" type="presParOf" srcId="{A033B40E-5258-4375-A685-C1C101A29277}" destId="{06CEDD86-DE45-4819-A170-CC096A1D00B6}" srcOrd="2" destOrd="0" presId="urn:microsoft.com/office/officeart/2005/8/layout/lProcess2"/>
    <dgm:cxn modelId="{7B2C92EB-7844-4338-BFC8-B570C400898A}" type="presParOf" srcId="{06CEDD86-DE45-4819-A170-CC096A1D00B6}" destId="{B1B8E1A3-38E9-49E9-BF38-14479A1B978E}" srcOrd="0" destOrd="0" presId="urn:microsoft.com/office/officeart/2005/8/layout/lProcess2"/>
    <dgm:cxn modelId="{D83FB3C2-94B1-482E-A175-7F06175FDD01}" type="presParOf" srcId="{B1B8E1A3-38E9-49E9-BF38-14479A1B978E}" destId="{6588D9D6-288E-4072-B980-E1FF76A4164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63CC2-209A-4965-9A1C-03FE1B4CAEB6}">
      <dsp:nvSpPr>
        <dsp:cNvPr id="0" name=""/>
        <dsp:cNvSpPr/>
      </dsp:nvSpPr>
      <dsp:spPr>
        <a:xfrm>
          <a:off x="914369" y="0"/>
          <a:ext cx="3690085" cy="3690085"/>
        </a:xfrm>
        <a:prstGeom prst="triangl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470FA7EB-2051-47B1-831F-0075CCDFB424}">
      <dsp:nvSpPr>
        <dsp:cNvPr id="0" name=""/>
        <dsp:cNvSpPr/>
      </dsp:nvSpPr>
      <dsp:spPr>
        <a:xfrm>
          <a:off x="2759411" y="369368"/>
          <a:ext cx="2398555" cy="6558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4. Інноваційний розвиток</a:t>
          </a:r>
        </a:p>
      </dsp:txBody>
      <dsp:txXfrm>
        <a:off x="2791427" y="401384"/>
        <a:ext cx="2334523" cy="591822"/>
      </dsp:txXfrm>
    </dsp:sp>
    <dsp:sp modelId="{1E144958-BA71-4BA2-BADC-978E2CDC0F2D}">
      <dsp:nvSpPr>
        <dsp:cNvPr id="0" name=""/>
        <dsp:cNvSpPr/>
      </dsp:nvSpPr>
      <dsp:spPr>
        <a:xfrm>
          <a:off x="2759411" y="1107205"/>
          <a:ext cx="2398555" cy="6558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3. Підтримка ВПО</a:t>
          </a:r>
        </a:p>
      </dsp:txBody>
      <dsp:txXfrm>
        <a:off x="2791427" y="1139221"/>
        <a:ext cx="2334523" cy="591822"/>
      </dsp:txXfrm>
    </dsp:sp>
    <dsp:sp modelId="{F7E70B8E-6250-4070-B1C1-E2FCBB76145A}">
      <dsp:nvSpPr>
        <dsp:cNvPr id="0" name=""/>
        <dsp:cNvSpPr/>
      </dsp:nvSpPr>
      <dsp:spPr>
        <a:xfrm>
          <a:off x="2759411" y="1845042"/>
          <a:ext cx="2398555" cy="6558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2</a:t>
          </a:r>
          <a:r>
            <a:rPr lang="uk-UA" sz="1400" kern="1200" dirty="0"/>
            <a:t>. Підтримка обороноздатності держави</a:t>
          </a:r>
        </a:p>
      </dsp:txBody>
      <dsp:txXfrm>
        <a:off x="2791427" y="1877058"/>
        <a:ext cx="2334523" cy="591822"/>
      </dsp:txXfrm>
    </dsp:sp>
    <dsp:sp modelId="{1C01210F-A0AB-486E-8AB8-613CADF02980}">
      <dsp:nvSpPr>
        <dsp:cNvPr id="0" name=""/>
        <dsp:cNvSpPr/>
      </dsp:nvSpPr>
      <dsp:spPr>
        <a:xfrm>
          <a:off x="2759411" y="2582879"/>
          <a:ext cx="2398555" cy="6558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1. Збереження економічного потенціалу</a:t>
          </a:r>
        </a:p>
      </dsp:txBody>
      <dsp:txXfrm>
        <a:off x="2791427" y="2614895"/>
        <a:ext cx="2334523" cy="59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DF8A7-E2A6-4FAC-8436-3E5AD6EC6965}">
      <dsp:nvSpPr>
        <dsp:cNvPr id="0" name=""/>
        <dsp:cNvSpPr/>
      </dsp:nvSpPr>
      <dsp:spPr>
        <a:xfrm>
          <a:off x="829" y="0"/>
          <a:ext cx="2155814" cy="2729543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u="none" strike="noStrike" kern="1200" cap="none" dirty="0">
              <a:solidFill>
                <a:schemeClr val="bg1"/>
              </a:solidFill>
              <a:latin typeface="LvivRegion" panose="02000000000000000000" pitchFamily="50" charset="-52"/>
              <a:ea typeface="Merriweather"/>
              <a:cs typeface="Merriweather"/>
              <a:sym typeface="Merriweather"/>
            </a:rPr>
            <a:t>РЕНОВАЦІЯ</a:t>
          </a:r>
        </a:p>
      </dsp:txBody>
      <dsp:txXfrm>
        <a:off x="829" y="0"/>
        <a:ext cx="2155814" cy="818862"/>
      </dsp:txXfrm>
    </dsp:sp>
    <dsp:sp modelId="{4B1AEA5B-14FF-476B-ACDE-7179AC32C915}">
      <dsp:nvSpPr>
        <dsp:cNvPr id="0" name=""/>
        <dsp:cNvSpPr/>
      </dsp:nvSpPr>
      <dsp:spPr>
        <a:xfrm>
          <a:off x="216410" y="818862"/>
          <a:ext cx="1724651" cy="17742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2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b="1" kern="1200">
              <a:solidFill>
                <a:schemeClr val="tx1">
                  <a:lumMod val="65000"/>
                  <a:lumOff val="35000"/>
                </a:schemeClr>
              </a:solidFill>
            </a:rPr>
            <a:t>160 закладів</a:t>
          </a:r>
          <a:r>
            <a:rPr lang="uk-UA" sz="900" kern="1200">
              <a:solidFill>
                <a:schemeClr val="tx1">
                  <a:lumMod val="65000"/>
                  <a:lumOff val="35000"/>
                </a:schemeClr>
              </a:solidFill>
            </a:rPr>
            <a:t>соціальної сфери державної та комунальної форми власності (гуртожитки, інтернати, санаторії, готелі, заклади соціальної сфери, які можуть бути перепрофільованими у житло).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>
              <a:solidFill>
                <a:schemeClr val="tx1">
                  <a:lumMod val="65000"/>
                  <a:lumOff val="35000"/>
                </a:schemeClr>
              </a:solidFill>
            </a:rPr>
            <a:t>Очікуваний результат: розміщення 15 тисяч ВПО та працівників релокованих підприємств</a:t>
          </a:r>
        </a:p>
      </dsp:txBody>
      <dsp:txXfrm>
        <a:off x="266923" y="869375"/>
        <a:ext cx="1623625" cy="1673176"/>
      </dsp:txXfrm>
    </dsp:sp>
    <dsp:sp modelId="{5D4889DF-44C6-4442-A7B2-BFFF239EC5CE}">
      <dsp:nvSpPr>
        <dsp:cNvPr id="0" name=""/>
        <dsp:cNvSpPr/>
      </dsp:nvSpPr>
      <dsp:spPr>
        <a:xfrm>
          <a:off x="2318330" y="0"/>
          <a:ext cx="2155814" cy="2729543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u="none" strike="noStrike" kern="1200" cap="none" dirty="0">
              <a:solidFill>
                <a:schemeClr val="bg1"/>
              </a:solidFill>
              <a:latin typeface="LvivRegion" panose="02000000000000000000" pitchFamily="50" charset="-52"/>
              <a:ea typeface="Merriweather"/>
              <a:cs typeface="Merriweather"/>
            </a:rPr>
            <a:t>ВИКУП</a:t>
          </a:r>
        </a:p>
      </dsp:txBody>
      <dsp:txXfrm>
        <a:off x="2318330" y="0"/>
        <a:ext cx="2155814" cy="818862"/>
      </dsp:txXfrm>
    </dsp:sp>
    <dsp:sp modelId="{18728F14-1117-47DF-9AAC-0C0BDD521FF5}">
      <dsp:nvSpPr>
        <dsp:cNvPr id="0" name=""/>
        <dsp:cNvSpPr/>
      </dsp:nvSpPr>
      <dsp:spPr>
        <a:xfrm>
          <a:off x="2533911" y="818862"/>
          <a:ext cx="1724651" cy="17742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2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b="1" kern="1200">
              <a:solidFill>
                <a:schemeClr val="tx1">
                  <a:lumMod val="65000"/>
                  <a:lumOff val="35000"/>
                </a:schemeClr>
              </a:solidFill>
            </a:rPr>
            <a:t>1,5 тисячі квартир</a:t>
          </a:r>
          <a:r>
            <a:rPr lang="uk-UA" sz="900" kern="1200">
              <a:solidFill>
                <a:schemeClr val="tx1">
                  <a:lumMod val="65000"/>
                  <a:lumOff val="35000"/>
                </a:schemeClr>
              </a:solidFill>
            </a:rPr>
            <a:t>,  які є збудовані та готові для проживання, так і квартир, які  на завершальній стадії будівництва. Очікуваний результат: розміщення 5 тисяч ВПО та працівників релокованих підприємств</a:t>
          </a:r>
          <a:endParaRPr lang="uk-UA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584424" y="869375"/>
        <a:ext cx="1623625" cy="1673176"/>
      </dsp:txXfrm>
    </dsp:sp>
    <dsp:sp modelId="{87F24F43-60F9-4079-9BFE-555C59BEA181}">
      <dsp:nvSpPr>
        <dsp:cNvPr id="0" name=""/>
        <dsp:cNvSpPr/>
      </dsp:nvSpPr>
      <dsp:spPr>
        <a:xfrm>
          <a:off x="4635831" y="0"/>
          <a:ext cx="2155814" cy="2729543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u="none" strike="noStrike" kern="1200" cap="none" dirty="0">
              <a:solidFill>
                <a:schemeClr val="bg1"/>
              </a:solidFill>
              <a:latin typeface="LvivRegion" panose="02000000000000000000" pitchFamily="50" charset="-52"/>
              <a:ea typeface="Merriweather"/>
              <a:cs typeface="Merriweather"/>
            </a:rPr>
            <a:t>НОВЕ БУДІВНИЦТВО</a:t>
          </a:r>
        </a:p>
      </dsp:txBody>
      <dsp:txXfrm>
        <a:off x="4635831" y="0"/>
        <a:ext cx="2155814" cy="818862"/>
      </dsp:txXfrm>
    </dsp:sp>
    <dsp:sp modelId="{6588D9D6-288E-4072-B980-E1FF76A41647}">
      <dsp:nvSpPr>
        <dsp:cNvPr id="0" name=""/>
        <dsp:cNvSpPr/>
      </dsp:nvSpPr>
      <dsp:spPr>
        <a:xfrm>
          <a:off x="4851412" y="818862"/>
          <a:ext cx="1724651" cy="17742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2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Нове житло для не менше 5 тисяч ВПО</a:t>
          </a:r>
          <a:r>
            <a:rPr lang="uk-UA" sz="900" kern="1200" dirty="0">
              <a:solidFill>
                <a:schemeClr val="tx1">
                  <a:lumMod val="65000"/>
                  <a:lumOff val="35000"/>
                </a:schemeClr>
              </a:solidFill>
            </a:rPr>
            <a:t>Традиційне житлове будівництва та зведення модульних будинків.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>
              <a:solidFill>
                <a:schemeClr val="tx1">
                  <a:lumMod val="65000"/>
                  <a:lumOff val="35000"/>
                </a:schemeClr>
              </a:solidFill>
            </a:rPr>
            <a:t>Очікуваний результат: розміщення від 5 до 20 тисяч ВПО та працівників</a:t>
          </a:r>
          <a:r>
            <a:rPr lang="uk-UA" sz="90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релокованих</a:t>
          </a:r>
          <a:r>
            <a:rPr lang="uk-UA" sz="900" kern="1200" dirty="0">
              <a:solidFill>
                <a:schemeClr val="tx1">
                  <a:lumMod val="65000"/>
                  <a:lumOff val="35000"/>
                </a:schemeClr>
              </a:solidFill>
            </a:rPr>
            <a:t>підприємств</a:t>
          </a:r>
        </a:p>
      </dsp:txBody>
      <dsp:txXfrm>
        <a:off x="4901925" y="869375"/>
        <a:ext cx="1623625" cy="1673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0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1048787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916A3-4D1A-4AAF-929D-BB40FA8F56FE}" type="datetimeFigureOut">
              <a:rPr lang="uk-UA" smtClean="0"/>
              <a:t>20.05.2022</a:t>
            </a:fld>
            <a:endParaRPr lang="uk-UA"/>
          </a:p>
        </p:txBody>
      </p:sp>
      <p:sp>
        <p:nvSpPr>
          <p:cNvPr id="1048788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1048789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616A2-0AB0-41CE-986D-C9341F9610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8785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04859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F2F0-27DA-41F9-9937-2A245E61741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hyperlink" Target="http://www.showeet.com/" TargetMode="External" /><Relationship Id="rId1" Type="http://schemas.openxmlformats.org/officeDocument/2006/relationships/slideMaster" Target="../slideMasters/slideMaster2.xml" /><Relationship Id="rId4" Type="http://schemas.openxmlformats.org/officeDocument/2006/relationships/image" Target="../media/image3.png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hyperlink" Target="http://www.showeet.com/" TargetMode="External" /><Relationship Id="rId1" Type="http://schemas.openxmlformats.org/officeDocument/2006/relationships/slideMaster" Target="../slideMasters/slideMaster2.xml" /><Relationship Id="rId5" Type="http://schemas.openxmlformats.org/officeDocument/2006/relationships/image" Target="../media/image3.png" /><Relationship Id="rId4" Type="http://schemas.openxmlformats.org/officeDocument/2006/relationships/image" Target="../media/image5.png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Shape 15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48689" name="Shape 16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048690" name="Shape 17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048691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>
                <a:solidFill>
                  <a:schemeClr val="accent1"/>
                </a:solidFill>
              </a:rPr>
              <a:t>‹№›</a:t>
            </a:fld>
            <a:endParaRPr lang="uk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siness1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"/>
          <p:cNvSpPr>
            <a:spLocks noGrp="1"/>
          </p:cNvSpPr>
          <p:nvPr>
            <p:ph type="title"/>
          </p:nvPr>
        </p:nvSpPr>
        <p:spPr>
          <a:xfrm>
            <a:off x="628650" y="11403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6" name="Rectangle 6"/>
          <p:cNvSpPr/>
          <p:nvPr userDrawn="1"/>
        </p:nvSpPr>
        <p:spPr>
          <a:xfrm>
            <a:off x="0" y="11404"/>
            <a:ext cx="76200" cy="994172"/>
          </a:xfrm>
          <a:prstGeom prst="rect">
            <a:avLst/>
          </a:prstGeom>
          <a:solidFill>
            <a:srgbClr val="1B314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625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104858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104858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877943-BBD6-4A7F-92A2-6071AF143B57}" type="datetimeFigureOut">
              <a:rPr lang="uk-UA" smtClean="0"/>
              <a:t>20.05.2022</a:t>
            </a:fld>
            <a:endParaRPr lang="uk-UA"/>
          </a:p>
        </p:txBody>
      </p:sp>
      <p:sp>
        <p:nvSpPr>
          <p:cNvPr id="104858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4858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A8AB-68F5-45BE-84B1-714FAC443AA2}" type="slidenum">
              <a:rPr lang="uk-UA" smtClean="0"/>
              <a:t>‹№›</a:t>
            </a:fld>
            <a:endParaRPr lang="uk-UA"/>
          </a:p>
        </p:txBody>
      </p:sp>
      <p:pic>
        <p:nvPicPr>
          <p:cNvPr id="2097152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123478"/>
            <a:ext cx="764011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59044" y="74988"/>
            <a:ext cx="8316416" cy="686277"/>
          </a:xfrm>
        </p:spPr>
        <p:txBody>
          <a:bodyPr anchor="ctr"/>
          <a:lstStyle>
            <a:lvl1pPr algn="l">
              <a:defRPr sz="2000" b="1">
                <a:solidFill>
                  <a:schemeClr val="bg2"/>
                </a:solidFill>
                <a:latin typeface="LvivRegion" panose="02000000000000000000" pitchFamily="50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097155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0392" y="102488"/>
            <a:ext cx="947076" cy="714095"/>
          </a:xfrm>
          <a:prstGeom prst="rect">
            <a:avLst/>
          </a:prstGeom>
        </p:spPr>
      </p:pic>
      <p:sp>
        <p:nvSpPr>
          <p:cNvPr id="1048588" name="Місце для номера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algn="r"/>
            <a:fld id="{00000000-1234-1234-1234-123412341234}" type="slidenum">
              <a:rPr lang="uk" sz="1000" smtClean="0">
                <a:solidFill>
                  <a:schemeClr val="dk2"/>
                </a:solidFill>
                <a:ea typeface="Roboto"/>
                <a:cs typeface="Roboto"/>
                <a:sym typeface="Roboto"/>
              </a:rPr>
              <a:pPr algn="r"/>
              <a:t>‹№›</a:t>
            </a:fld>
            <a:endParaRPr lang="uk" sz="1000" dirty="0">
              <a:solidFill>
                <a:schemeClr val="dk2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1048589" name="Місце для тексту 12"/>
          <p:cNvSpPr>
            <a:spLocks noGrp="1"/>
          </p:cNvSpPr>
          <p:nvPr>
            <p:ph type="body" sz="quarter" idx="11"/>
          </p:nvPr>
        </p:nvSpPr>
        <p:spPr>
          <a:xfrm>
            <a:off x="323850" y="2139950"/>
            <a:ext cx="8496300" cy="9366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pic>
        <p:nvPicPr>
          <p:cNvPr id="2097156" name="Google Shape;218;p37"/>
          <p:cNvPicPr preferRelativeResize="0">
            <a:picLocks/>
          </p:cNvPicPr>
          <p:nvPr userDrawn="1"/>
        </p:nvPicPr>
        <p:blipFill rotWithShape="1">
          <a:blip r:embed="rId3">
            <a:alphaModFix/>
          </a:blip>
          <a:srcRect l="34121" r="56808" b="81040"/>
          <a:stretch>
            <a:fillRect/>
          </a:stretch>
        </p:blipFill>
        <p:spPr>
          <a:xfrm rot="3089645">
            <a:off x="30787" y="56004"/>
            <a:ext cx="586125" cy="689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4"/>
          <p:cNvGrpSpPr/>
          <p:nvPr userDrawn="1"/>
        </p:nvGrpSpPr>
        <p:grpSpPr>
          <a:xfrm>
            <a:off x="246127" y="4677984"/>
            <a:ext cx="329431" cy="32943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048676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600" b="1" kern="1200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1048677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351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2097176" name="Picture 8"/>
          <p:cNvPicPr>
            <a:picLocks noChangeAspect="1"/>
          </p:cNvPicPr>
          <p:nvPr userDrawn="1"/>
        </p:nvPicPr>
        <p:blipFill rotWithShape="1">
          <a:blip r:embed="rId2" cstate="print"/>
          <a:srcRect r="18500" b="19391"/>
          <a:stretch>
            <a:fillRect/>
          </a:stretch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7" y="4677986"/>
            <a:ext cx="329431" cy="292828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defTabSz="914354"/>
            <a:fld id="{F68327C5-B821-4FE9-A59A-A60D9EB59A9A}" type="slidenum">
              <a:rPr lang="en-US" kern="1200" smtClean="0">
                <a:latin typeface="Calibri"/>
              </a:rPr>
              <a:pPr defTabSz="914354"/>
              <a:t>‹№›</a:t>
            </a:fld>
            <a:endParaRPr lang="en-US" kern="1200" dirty="0">
              <a:latin typeface="Calibri"/>
            </a:endParaRPr>
          </a:p>
        </p:txBody>
      </p:sp>
      <p:sp>
        <p:nvSpPr>
          <p:cNvPr id="1048679" name="Sous-titre 2"/>
          <p:cNvSpPr>
            <a:spLocks noGrp="1"/>
          </p:cNvSpPr>
          <p:nvPr>
            <p:ph type="subTitle" idx="1"/>
          </p:nvPr>
        </p:nvSpPr>
        <p:spPr>
          <a:xfrm>
            <a:off x="467914" y="573528"/>
            <a:ext cx="7200900" cy="2160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cap="small" baseline="0">
                <a:solidFill>
                  <a:schemeClr val="accent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048680" name="Espace réservé du titre 1"/>
          <p:cNvSpPr>
            <a:spLocks noGrp="1"/>
          </p:cNvSpPr>
          <p:nvPr>
            <p:ph type="title"/>
          </p:nvPr>
        </p:nvSpPr>
        <p:spPr>
          <a:xfrm>
            <a:off x="467914" y="110321"/>
            <a:ext cx="7200900" cy="463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>
                <a:solidFill>
                  <a:srgbClr val="2F3A4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2097177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8354" y="172748"/>
            <a:ext cx="1220830" cy="338357"/>
          </a:xfrm>
          <a:prstGeom prst="rect">
            <a:avLst/>
          </a:prstGeom>
        </p:spPr>
      </p:pic>
      <p:sp>
        <p:nvSpPr>
          <p:cNvPr id="1048681" name="Rectangle 12"/>
          <p:cNvSpPr/>
          <p:nvPr userDrawn="1"/>
        </p:nvSpPr>
        <p:spPr>
          <a:xfrm>
            <a:off x="7784066" y="71894"/>
            <a:ext cx="1195121" cy="54006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800" kern="12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86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87" name="Rectangle 6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2097181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0342" y="4660556"/>
            <a:ext cx="1220830" cy="338357"/>
          </a:xfrm>
          <a:prstGeom prst="rect">
            <a:avLst/>
          </a:prstGeom>
        </p:spPr>
      </p:pic>
      <p:pic>
        <p:nvPicPr>
          <p:cNvPr id="2097182" name="Picture 5"/>
          <p:cNvPicPr>
            <a:picLocks noChangeAspect="1"/>
          </p:cNvPicPr>
          <p:nvPr userDrawn="1"/>
        </p:nvPicPr>
        <p:blipFill rotWithShape="1">
          <a:blip r:embed="rId4" cstate="print"/>
          <a:srcRect r="18500" b="19391"/>
          <a:stretch>
            <a:fillRect/>
          </a:stretch>
        </p:blipFill>
        <p:spPr>
          <a:xfrm>
            <a:off x="8322384" y="3703326"/>
            <a:ext cx="821616" cy="812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ctrTitle"/>
          </p:nvPr>
        </p:nvSpPr>
        <p:spPr>
          <a:xfrm>
            <a:off x="359532" y="-1051770"/>
            <a:ext cx="8424936" cy="1938992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83" name="Rectangle 6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 kern="1200">
              <a:solidFill>
                <a:prstClr val="white"/>
              </a:solidFill>
            </a:endParaRPr>
          </a:p>
        </p:txBody>
      </p:sp>
      <p:pic>
        <p:nvPicPr>
          <p:cNvPr id="209717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0342" y="4660559"/>
            <a:ext cx="1220830" cy="338357"/>
          </a:xfrm>
          <a:prstGeom prst="rect">
            <a:avLst/>
          </a:prstGeom>
        </p:spPr>
      </p:pic>
      <p:pic>
        <p:nvPicPr>
          <p:cNvPr id="2097179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46746" y="1069850"/>
            <a:ext cx="4753855" cy="392906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4868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17458" y="1275609"/>
            <a:ext cx="4212431" cy="23760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097180" name="Picture 9"/>
          <p:cNvPicPr>
            <a:picLocks noChangeAspect="1"/>
          </p:cNvPicPr>
          <p:nvPr userDrawn="1"/>
        </p:nvPicPr>
        <p:blipFill rotWithShape="1">
          <a:blip r:embed="rId5" cstate="print"/>
          <a:srcRect r="18500" b="19391"/>
          <a:stretch>
            <a:fillRect/>
          </a:stretch>
        </p:blipFill>
        <p:spPr>
          <a:xfrm>
            <a:off x="8322384" y="3703326"/>
            <a:ext cx="821616" cy="812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80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8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18DCCD61-643D-44A5-A450-3A42A50CBC1E}" type="datetimeFigureOut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5/20/2022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8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latinLnBrk="1"/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8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3A2F0832-F084-422D-97D1-AF848F4F2C34}" type="slidenum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‹№›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7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7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18DCCD61-643D-44A5-A450-3A42A50CBC1E}" type="datetimeFigureOut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5/20/2022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7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latinLnBrk="1"/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3A2F0832-F084-422D-97D1-AF848F4F2C34}" type="slidenum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‹№›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2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18DCCD61-643D-44A5-A450-3A42A50CBC1E}" type="datetimeFigureOut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5/20/2022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latinLnBrk="1"/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3A2F0832-F084-422D-97D1-AF848F4F2C34}" type="slidenum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‹№›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6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7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7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18DCCD61-643D-44A5-A450-3A42A50CBC1E}" type="datetimeFigureOut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5/20/2022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7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latinLnBrk="1"/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7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3A2F0832-F084-422D-97D1-AF848F4F2C34}" type="slidenum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‹№›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698" name="Shape 21"/>
          <p:cNvSpPr/>
          <p:nvPr/>
        </p:nvSpPr>
        <p:spPr>
          <a:xfrm>
            <a:off x="0" y="44126"/>
            <a:ext cx="4313625" cy="4399375"/>
          </a:xfrm>
          <a:custGeom>
            <a:avLst/>
            <a:gdLst/>
            <a:ahLst/>
            <a:cxnLst/>
            <a:rect l="0" t="0" r="0" b="0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48699" name="Shape 22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0" t="0" r="0" b="0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48700" name="Shape 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8701" name="Shape 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702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/>
              <a:t>‹№›</a:t>
            </a:fld>
            <a:endParaRPr lang="u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4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2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3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18DCCD61-643D-44A5-A450-3A42A50CBC1E}" type="datetimeFigureOut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5/20/2022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latinLnBrk="1"/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3A2F0832-F084-422D-97D1-AF848F4F2C34}" type="slidenum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‹№›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18DCCD61-643D-44A5-A450-3A42A50CBC1E}" type="datetimeFigureOut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5/20/2022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5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latinLnBrk="1"/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3A2F0832-F084-422D-97D1-AF848F4F2C34}" type="slidenum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‹№›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18DCCD61-643D-44A5-A450-3A42A50CBC1E}" type="datetimeFigureOut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5/20/2022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6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latinLnBrk="1"/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6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3A2F0832-F084-422D-97D1-AF848F4F2C34}" type="slidenum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‹№›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4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18DCCD61-643D-44A5-A450-3A42A50CBC1E}" type="datetimeFigureOut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5/20/2022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4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latinLnBrk="1"/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4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3A2F0832-F084-422D-97D1-AF848F4F2C34}" type="slidenum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‹№›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3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3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18DCCD61-643D-44A5-A450-3A42A50CBC1E}" type="datetimeFigureOut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5/20/2022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latinLnBrk="1"/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3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3A2F0832-F084-422D-97D1-AF848F4F2C34}" type="slidenum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‹№›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3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18DCCD61-643D-44A5-A450-3A42A50CBC1E}" type="datetimeFigureOut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5/20/2022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latinLnBrk="1"/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3A2F0832-F084-422D-97D1-AF848F4F2C34}" type="slidenum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‹№›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6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18DCCD61-643D-44A5-A450-3A42A50CBC1E}" type="datetimeFigureOut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5/20/2022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6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latinLnBrk="1"/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latinLnBrk="1"/>
            <a:fld id="{3A2F0832-F084-422D-97D1-AF848F4F2C34}" type="slidenum">
              <a:rPr lang="en-US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latinLnBrk="1"/>
              <a:t>‹№›</a:t>
            </a:fld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708" name="Shape 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870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710" name="Shape 30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71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/>
              <a:t>‹№›</a:t>
            </a:fld>
            <a:endParaRPr lang="u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713" name="Shape 3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8714" name="Shape 39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48715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/>
              <a:t>‹№›</a:t>
            </a:fld>
            <a:endParaRPr lang="u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Shape 42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048717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>
                <a:solidFill>
                  <a:schemeClr val="accent1"/>
                </a:solidFill>
              </a:rPr>
              <a:t>‹№›</a:t>
            </a:fld>
            <a:endParaRPr lang="uk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693" name="Shape 46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8694" name="Shape 47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48695" name="Shape 48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696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/>
              <a:t>‹№›</a:t>
            </a:fld>
            <a:endParaRPr lang="u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719" name="Shape 5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1048720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>
                <a:solidFill>
                  <a:schemeClr val="lt1"/>
                </a:solidFill>
              </a:rPr>
              <a:t>‹№›</a:t>
            </a:fld>
            <a:endParaRPr lang="uk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Shape 55"/>
          <p:cNvSpPr txBox="1">
            <a:spLocks noGrp="1"/>
          </p:cNvSpPr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8722" name="Shape 56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48723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>
                <a:solidFill>
                  <a:schemeClr val="lt1"/>
                </a:solidFill>
              </a:rPr>
              <a:t>‹№›</a:t>
            </a:fld>
            <a:endParaRPr lang="uk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Заголовок 1"/>
          <p:cNvSpPr>
            <a:spLocks noGrp="1"/>
          </p:cNvSpPr>
          <p:nvPr>
            <p:ph type="title"/>
          </p:nvPr>
        </p:nvSpPr>
        <p:spPr>
          <a:xfrm>
            <a:off x="804998" y="8760"/>
            <a:ext cx="8339002" cy="572700"/>
          </a:xfrm>
        </p:spPr>
        <p:txBody>
          <a:bodyPr/>
          <a:lstStyle>
            <a:lvl1pPr>
              <a:defRPr sz="3200">
                <a:solidFill>
                  <a:srgbClr val="4D4D4D"/>
                </a:solidFill>
                <a:latin typeface="LvivRegion" panose="02000000000000000000" pitchFamily="50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pic>
        <p:nvPicPr>
          <p:cNvPr id="2097183" name="Google Shape;218;p37"/>
          <p:cNvPicPr preferRelativeResize="0">
            <a:picLocks/>
          </p:cNvPicPr>
          <p:nvPr userDrawn="1"/>
        </p:nvPicPr>
        <p:blipFill rotWithShape="1">
          <a:blip r:embed="rId2">
            <a:alphaModFix/>
          </a:blip>
          <a:srcRect l="34121" r="56808" b="81040"/>
          <a:stretch>
            <a:fillRect/>
          </a:stretch>
        </p:blipFill>
        <p:spPr>
          <a:xfrm rot="3089645">
            <a:off x="50515" y="-88883"/>
            <a:ext cx="586125" cy="689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4" Type="http://schemas.openxmlformats.org/officeDocument/2006/relationships/theme" Target="../theme/theme2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 /><Relationship Id="rId13" Type="http://schemas.openxmlformats.org/officeDocument/2006/relationships/image" Target="../media/image6.jpeg" /><Relationship Id="rId3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22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17.xml" /><Relationship Id="rId1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0.xml" /><Relationship Id="rId10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uk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‹№›</a:t>
            </a:fld>
            <a:endParaRPr lang="uk"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09729"/>
            <a:ext cx="8229600" cy="463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48674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48675" name="Rectangle 14"/>
          <p:cNvSpPr/>
          <p:nvPr/>
        </p:nvSpPr>
        <p:spPr>
          <a:xfrm rot="5400000">
            <a:off x="8473622" y="4315320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sm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Рисунок 6"/>
          <p:cNvPicPr>
            <a:picLocks noChangeAspect="1"/>
          </p:cNvPicPr>
          <p:nvPr userDrawn="1"/>
        </p:nvPicPr>
        <p:blipFill rotWithShape="1">
          <a:blip r:embed="rId13"/>
          <a:srcRect t="34783" r="24761" b="48406"/>
          <a:stretch>
            <a:fillRect/>
          </a:stretch>
        </p:blipFill>
        <p:spPr>
          <a:xfrm>
            <a:off x="-36512" y="-20537"/>
            <a:ext cx="9180512" cy="864704"/>
          </a:xfrm>
          <a:prstGeom prst="rect">
            <a:avLst/>
          </a:prstGeom>
        </p:spPr>
      </p:pic>
      <p:sp>
        <p:nvSpPr>
          <p:cNvPr id="1048724" name="Прямоугольник 7"/>
          <p:cNvSpPr/>
          <p:nvPr userDrawn="1"/>
        </p:nvSpPr>
        <p:spPr>
          <a:xfrm>
            <a:off x="-36512" y="-20537"/>
            <a:ext cx="9180512" cy="86470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uk-UA" sz="1800" kern="1200">
              <a:solidFill>
                <a:prstClr val="white"/>
              </a:solidFill>
            </a:endParaRPr>
          </a:p>
        </p:txBody>
      </p:sp>
      <p:sp>
        <p:nvSpPr>
          <p:cNvPr id="1048725" name="Title Placeholder 1"/>
          <p:cNvSpPr>
            <a:spLocks noGrp="1"/>
          </p:cNvSpPr>
          <p:nvPr>
            <p:ph type="title"/>
          </p:nvPr>
        </p:nvSpPr>
        <p:spPr>
          <a:xfrm>
            <a:off x="-36512" y="-20538"/>
            <a:ext cx="918051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object 38"/>
          <p:cNvSpPr txBox="1"/>
          <p:nvPr/>
        </p:nvSpPr>
        <p:spPr>
          <a:xfrm>
            <a:off x="5329858" y="4829279"/>
            <a:ext cx="381642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uk-UA" sz="1200" b="1" dirty="0">
                <a:solidFill>
                  <a:schemeClr val="bg2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Львівська обласна державна адміністрація</a:t>
            </a:r>
          </a:p>
        </p:txBody>
      </p:sp>
      <p:sp>
        <p:nvSpPr>
          <p:cNvPr id="1048585" name="object 38"/>
          <p:cNvSpPr txBox="1"/>
          <p:nvPr/>
        </p:nvSpPr>
        <p:spPr>
          <a:xfrm>
            <a:off x="1088476" y="4681556"/>
            <a:ext cx="691095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lang="uk-UA" sz="1600" b="1" dirty="0">
                <a:solidFill>
                  <a:schemeClr val="bg2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2022</a:t>
            </a:r>
            <a:endParaRPr lang="uk-UA" b="1" dirty="0">
              <a:solidFill>
                <a:schemeClr val="bg2"/>
              </a:solidFill>
              <a:latin typeface="LvivRegion" panose="02000000000000000000" pitchFamily="50" charset="-52"/>
              <a:ea typeface="Merriweather"/>
              <a:cs typeface="Merriweather"/>
              <a:sym typeface="Merriweather"/>
            </a:endParaRPr>
          </a:p>
        </p:txBody>
      </p:sp>
      <p:sp>
        <p:nvSpPr>
          <p:cNvPr id="1048586" name="Заголовок 21"/>
          <p:cNvSpPr>
            <a:spLocks noGrp="1"/>
          </p:cNvSpPr>
          <p:nvPr>
            <p:ph type="ctrTitle"/>
          </p:nvPr>
        </p:nvSpPr>
        <p:spPr>
          <a:xfrm>
            <a:off x="838921" y="843558"/>
            <a:ext cx="7589713" cy="1006258"/>
          </a:xfrm>
          <a:ln>
            <a:solidFill>
              <a:srgbClr val="FFD243"/>
            </a:solidFill>
          </a:ln>
        </p:spPr>
        <p:txBody>
          <a:bodyPr/>
          <a:lstStyle/>
          <a:p>
            <a:pPr marL="12700" marR="5080"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ПЛАН ВІДНОВЛЕННЯ ТА МОДЕРНІЗАЦІЇ ЛЬВІВСЬКОЇ ОБЛАСТІ</a:t>
            </a:r>
          </a:p>
        </p:txBody>
      </p:sp>
      <p:pic>
        <p:nvPicPr>
          <p:cNvPr id="2097153" name="Picture 2" descr="Перевал львівський вокзал: за межами можливого | Збру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921" y="1923678"/>
            <a:ext cx="3705031" cy="2469418"/>
          </a:xfrm>
          <a:prstGeom prst="rect">
            <a:avLst/>
          </a:prstGeom>
          <a:noFill/>
        </p:spPr>
      </p:pic>
      <p:pic>
        <p:nvPicPr>
          <p:cNvPr id="2097154" name="Picture 8" descr="Релокація бізнесу. Що це таке і навіщо? - Vigol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6358" y="1923679"/>
            <a:ext cx="3702276" cy="2469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100" b="1" dirty="0">
                <a:solidFill>
                  <a:schemeClr val="bg1"/>
                </a:solidFill>
                <a:latin typeface="Century Gothic" pitchFamily="34" charset="0"/>
              </a:rPr>
              <a:t>НАЙБІЛЬШ ВАЖЛИВІ ПРОПОЗИЦІЇ. </a:t>
            </a:r>
            <a:br>
              <a:rPr lang="uk-UA" sz="21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uk-UA" sz="2100" b="1" dirty="0">
                <a:solidFill>
                  <a:schemeClr val="bg1"/>
                </a:solidFill>
                <a:latin typeface="Century Gothic" pitchFamily="34" charset="0"/>
              </a:rPr>
              <a:t>КОНКУРЕНТОСПРОМОЖНА ЕКОНОМІКА</a:t>
            </a:r>
          </a:p>
        </p:txBody>
      </p:sp>
      <p:sp>
        <p:nvSpPr>
          <p:cNvPr id="1048591" name="Заголовок 1"/>
          <p:cNvSpPr txBox="1"/>
          <p:nvPr/>
        </p:nvSpPr>
        <p:spPr>
          <a:xfrm>
            <a:off x="811444" y="227388"/>
            <a:ext cx="7432964" cy="6862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"/>
              <a:buNone/>
              <a:defRPr sz="2000" b="1" i="0" u="none" strike="noStrike" cap="none">
                <a:solidFill>
                  <a:schemeClr val="bg2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uk-UA" dirty="0"/>
              <a:t>ПРІОРИТЕТНІ НАПРЯМИ РОБОТИ В УМОВАХ ВОЄННОГО СТАНУ</a:t>
            </a:r>
          </a:p>
        </p:txBody>
      </p:sp>
      <p:graphicFrame>
        <p:nvGraphicFramePr>
          <p:cNvPr id="4194304" name="Схема 2"/>
          <p:cNvGraphicFramePr>
            <a:graphicFrameLocks/>
          </p:cNvGraphicFramePr>
          <p:nvPr/>
        </p:nvGraphicFramePr>
        <p:xfrm>
          <a:off x="1524000" y="913664"/>
          <a:ext cx="6072336" cy="369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77652"/>
            <a:ext cx="7200800" cy="405045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48595" name="Заголовок 1"/>
          <p:cNvSpPr>
            <a:spLocks noGrp="1"/>
          </p:cNvSpPr>
          <p:nvPr>
            <p:ph type="title"/>
          </p:nvPr>
        </p:nvSpPr>
        <p:spPr>
          <a:xfrm>
            <a:off x="683568" y="133804"/>
            <a:ext cx="8316416" cy="686277"/>
          </a:xfrm>
        </p:spPr>
        <p:txBody>
          <a:bodyPr/>
          <a:lstStyle/>
          <a:p>
            <a:r>
              <a:rPr lang="ru-RU" sz="1600" dirty="0"/>
              <a:t>КЛАСТЕР «ЖИТЛОВА ІНФРАСТРУКТУРА». </a:t>
            </a:r>
            <a:br>
              <a:rPr lang="ru-RU" sz="1600" dirty="0"/>
            </a:br>
            <a:r>
              <a:rPr lang="uk-UA" sz="1600" dirty="0"/>
              <a:t>ЗАБЕЗПЕЧЕННЯ ЖИТЛОМ ВПО</a:t>
            </a:r>
          </a:p>
        </p:txBody>
      </p:sp>
      <p:graphicFrame>
        <p:nvGraphicFramePr>
          <p:cNvPr id="4194305" name="Схема 13"/>
          <p:cNvGraphicFramePr>
            <a:graphicFrameLocks/>
          </p:cNvGraphicFramePr>
          <p:nvPr/>
        </p:nvGraphicFramePr>
        <p:xfrm>
          <a:off x="931050" y="2283717"/>
          <a:ext cx="6792475" cy="2729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48596" name="Овал 3"/>
          <p:cNvSpPr/>
          <p:nvPr/>
        </p:nvSpPr>
        <p:spPr>
          <a:xfrm>
            <a:off x="514333" y="2626492"/>
            <a:ext cx="816650" cy="816650"/>
          </a:xfrm>
          <a:prstGeom prst="ellipse">
            <a:avLst/>
          </a:prstGeom>
        </p:spPr>
        <p:style>
          <a:lnRef idx="2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8597" name="TextBox 4"/>
          <p:cNvSpPr txBox="1"/>
          <p:nvPr/>
        </p:nvSpPr>
        <p:spPr>
          <a:xfrm>
            <a:off x="670630" y="271165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48598" name="Овал 5"/>
          <p:cNvSpPr/>
          <p:nvPr/>
        </p:nvSpPr>
        <p:spPr>
          <a:xfrm>
            <a:off x="2822544" y="2626492"/>
            <a:ext cx="816650" cy="816650"/>
          </a:xfrm>
          <a:prstGeom prst="ellipse">
            <a:avLst/>
          </a:prstGeom>
        </p:spPr>
        <p:style>
          <a:lnRef idx="2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8599" name="TextBox 6"/>
          <p:cNvSpPr txBox="1"/>
          <p:nvPr/>
        </p:nvSpPr>
        <p:spPr>
          <a:xfrm>
            <a:off x="2978841" y="271165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48600" name="Овал 7"/>
          <p:cNvSpPr/>
          <p:nvPr/>
        </p:nvSpPr>
        <p:spPr>
          <a:xfrm>
            <a:off x="5010699" y="2626492"/>
            <a:ext cx="816650" cy="816650"/>
          </a:xfrm>
          <a:prstGeom prst="ellipse">
            <a:avLst/>
          </a:prstGeom>
        </p:spPr>
        <p:style>
          <a:lnRef idx="2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8601" name="TextBox 8"/>
          <p:cNvSpPr txBox="1"/>
          <p:nvPr/>
        </p:nvSpPr>
        <p:spPr>
          <a:xfrm>
            <a:off x="5166996" y="271165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object 29"/>
          <p:cNvSpPr/>
          <p:nvPr/>
        </p:nvSpPr>
        <p:spPr>
          <a:xfrm>
            <a:off x="62046" y="864675"/>
            <a:ext cx="9081954" cy="2867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>
              <a:solidFill>
                <a:schemeClr val="bg2"/>
              </a:solidFill>
            </a:endParaRPr>
          </a:p>
        </p:txBody>
      </p:sp>
      <p:sp>
        <p:nvSpPr>
          <p:cNvPr id="10486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КЛАСТЕР «ЗАЛІЗНИЧНА ІНФРАСТРУКТУРА».</a:t>
            </a:r>
            <a:br>
              <a:rPr lang="ru-RU" sz="1400" dirty="0"/>
            </a:br>
            <a:r>
              <a:rPr lang="ru-RU" sz="1400" dirty="0"/>
              <a:t>МОДЕРНІЗАЦІЯ ПІД ЄВРОСТАНДАРТ ЄВРОКОЛІЇ</a:t>
            </a:r>
            <a:br>
              <a:rPr lang="en-US" sz="1400" dirty="0"/>
            </a:br>
            <a:r>
              <a:rPr lang="ru-RU" sz="1400" dirty="0"/>
              <a:t>«ЛЬВІВ (СКНИЛІВ)-МОСТИСЬКА 1»</a:t>
            </a:r>
            <a:endParaRPr lang="uk-UA" sz="1400" dirty="0"/>
          </a:p>
        </p:txBody>
      </p:sp>
      <p:sp>
        <p:nvSpPr>
          <p:cNvPr id="1048628" name="Місце для номера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uk" sz="1000" smtClean="0">
                <a:solidFill>
                  <a:schemeClr val="dk2"/>
                </a:solidFill>
                <a:ea typeface="Roboto"/>
                <a:cs typeface="Roboto"/>
                <a:sym typeface="Roboto"/>
              </a:rPr>
              <a:pPr algn="r"/>
              <a:t>4</a:t>
            </a:fld>
            <a:endParaRPr lang="uk" sz="1000" dirty="0">
              <a:solidFill>
                <a:schemeClr val="dk2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1048629" name="object 7"/>
          <p:cNvSpPr txBox="1"/>
          <p:nvPr/>
        </p:nvSpPr>
        <p:spPr>
          <a:xfrm>
            <a:off x="3760582" y="4068168"/>
            <a:ext cx="5112568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087" marR="3455" indent="-171450">
              <a:spcBef>
                <a:spcPts val="600"/>
              </a:spcBef>
              <a:buClr>
                <a:srgbClr val="FFC000"/>
              </a:buClr>
              <a:buFontTx/>
              <a:buChar char="►"/>
            </a:pPr>
            <a:r>
              <a:rPr lang="uk-UA" sz="900" b="1" dirty="0">
                <a:solidFill>
                  <a:schemeClr val="bg2"/>
                </a:solidFill>
                <a:latin typeface="+mn-lt"/>
                <a:cs typeface="Tahoma"/>
              </a:rPr>
              <a:t>69,8 </a:t>
            </a:r>
            <a:r>
              <a:rPr lang="uk-UA" sz="900" dirty="0">
                <a:solidFill>
                  <a:schemeClr val="bg2"/>
                </a:solidFill>
                <a:latin typeface="+mn-lt"/>
                <a:cs typeface="Calibri"/>
              </a:rPr>
              <a:t>км суміщеної колії 1435/1520 мм вкладено</a:t>
            </a:r>
            <a:endParaRPr lang="en-US" sz="900" dirty="0">
              <a:solidFill>
                <a:schemeClr val="bg2"/>
              </a:solidFill>
              <a:latin typeface="+mn-lt"/>
              <a:cs typeface="Calibri"/>
            </a:endParaRPr>
          </a:p>
          <a:p>
            <a:pPr marL="180087" marR="3455" indent="-171450">
              <a:spcBef>
                <a:spcPts val="600"/>
              </a:spcBef>
              <a:buClr>
                <a:srgbClr val="FFC000"/>
              </a:buClr>
              <a:buFontTx/>
              <a:buChar char="►"/>
            </a:pPr>
            <a:r>
              <a:rPr lang="uk-UA" sz="900" b="1" dirty="0">
                <a:solidFill>
                  <a:schemeClr val="bg2"/>
                </a:solidFill>
                <a:latin typeface="+mn-lt"/>
                <a:cs typeface="Tahoma"/>
              </a:rPr>
              <a:t>3,1 </a:t>
            </a:r>
            <a:r>
              <a:rPr lang="uk-UA" sz="900" dirty="0">
                <a:solidFill>
                  <a:schemeClr val="bg2"/>
                </a:solidFill>
                <a:latin typeface="+mn-lt"/>
                <a:cs typeface="Calibri"/>
              </a:rPr>
              <a:t>км колії 1435 мм збудовано</a:t>
            </a:r>
          </a:p>
          <a:p>
            <a:pPr marL="180087" marR="3455" indent="-171450">
              <a:spcBef>
                <a:spcPts val="600"/>
              </a:spcBef>
              <a:buClr>
                <a:srgbClr val="FFC000"/>
              </a:buClr>
              <a:buFontTx/>
              <a:buChar char="►"/>
            </a:pPr>
            <a:r>
              <a:rPr lang="ru-RU" sz="900" b="1" dirty="0">
                <a:solidFill>
                  <a:schemeClr val="bg2"/>
                </a:solidFill>
                <a:latin typeface="+mn-lt"/>
                <a:cs typeface="Tahoma"/>
              </a:rPr>
              <a:t>58,2 </a:t>
            </a:r>
            <a:r>
              <a:rPr lang="ru-RU" sz="900" dirty="0">
                <a:solidFill>
                  <a:schemeClr val="bg2"/>
                </a:solidFill>
                <a:latin typeface="+mn-lt"/>
                <a:cs typeface="Calibri"/>
              </a:rPr>
              <a:t>км площадки </a:t>
            </a:r>
            <a:r>
              <a:rPr lang="ru-RU" sz="900" dirty="0" err="1">
                <a:solidFill>
                  <a:schemeClr val="bg2"/>
                </a:solidFill>
                <a:latin typeface="+mn-lt"/>
                <a:cs typeface="Calibri"/>
              </a:rPr>
              <a:t>землеполотна</a:t>
            </a:r>
            <a:r>
              <a:rPr lang="ru-RU" sz="900" dirty="0">
                <a:solidFill>
                  <a:schemeClr val="bg2"/>
                </a:solidFill>
                <a:latin typeface="+mn-lt"/>
                <a:cs typeface="Calibri"/>
              </a:rPr>
              <a:t> </a:t>
            </a:r>
            <a:r>
              <a:rPr lang="ru-RU" sz="900" dirty="0" err="1">
                <a:solidFill>
                  <a:schemeClr val="bg2"/>
                </a:solidFill>
                <a:cs typeface="Calibri"/>
              </a:rPr>
              <a:t>розширено</a:t>
            </a:r>
            <a:endParaRPr lang="en-US" sz="900" dirty="0">
              <a:solidFill>
                <a:schemeClr val="bg2"/>
              </a:solidFill>
              <a:latin typeface="+mn-lt"/>
              <a:cs typeface="Calibri"/>
            </a:endParaRPr>
          </a:p>
          <a:p>
            <a:pPr marL="180087" marR="3455" indent="-171450">
              <a:spcBef>
                <a:spcPts val="600"/>
              </a:spcBef>
              <a:buClr>
                <a:srgbClr val="FFC000"/>
              </a:buClr>
              <a:buFontTx/>
              <a:buChar char="►"/>
            </a:pPr>
            <a:r>
              <a:rPr lang="uk-UA" sz="900" b="1" dirty="0">
                <a:solidFill>
                  <a:schemeClr val="bg2"/>
                </a:solidFill>
                <a:cs typeface="Tahoma"/>
              </a:rPr>
              <a:t>9,5 </a:t>
            </a:r>
            <a:r>
              <a:rPr lang="uk-UA" sz="900" dirty="0">
                <a:solidFill>
                  <a:schemeClr val="bg2"/>
                </a:solidFill>
                <a:cs typeface="Calibri"/>
              </a:rPr>
              <a:t>км </a:t>
            </a:r>
            <a:r>
              <a:rPr sz="900" dirty="0" err="1">
                <a:solidFill>
                  <a:schemeClr val="bg2"/>
                </a:solidFill>
                <a:latin typeface="+mn-lt"/>
                <a:cs typeface="Calibri"/>
              </a:rPr>
              <a:t>існуючої</a:t>
            </a:r>
            <a:r>
              <a:rPr sz="900" dirty="0">
                <a:solidFill>
                  <a:schemeClr val="bg2"/>
                </a:solidFill>
                <a:latin typeface="+mn-lt"/>
                <a:cs typeface="Calibri"/>
              </a:rPr>
              <a:t> </a:t>
            </a:r>
            <a:r>
              <a:rPr sz="900" dirty="0" err="1">
                <a:solidFill>
                  <a:schemeClr val="bg2"/>
                </a:solidFill>
                <a:latin typeface="+mn-lt"/>
                <a:cs typeface="Calibri"/>
              </a:rPr>
              <a:t>суміщеної</a:t>
            </a:r>
            <a:r>
              <a:rPr sz="900" dirty="0">
                <a:solidFill>
                  <a:schemeClr val="bg2"/>
                </a:solidFill>
                <a:latin typeface="+mn-lt"/>
                <a:cs typeface="Calibri"/>
              </a:rPr>
              <a:t> </a:t>
            </a:r>
            <a:r>
              <a:rPr sz="900" dirty="0" err="1">
                <a:solidFill>
                  <a:schemeClr val="bg2"/>
                </a:solidFill>
                <a:latin typeface="+mn-lt"/>
                <a:cs typeface="Calibri"/>
              </a:rPr>
              <a:t>колії</a:t>
            </a:r>
            <a:r>
              <a:rPr lang="uk-UA" sz="900" dirty="0">
                <a:solidFill>
                  <a:schemeClr val="bg2"/>
                </a:solidFill>
                <a:latin typeface="+mn-lt"/>
                <a:cs typeface="Calibri"/>
              </a:rPr>
              <a:t> </a:t>
            </a:r>
            <a:r>
              <a:rPr lang="uk-UA" sz="900" dirty="0">
                <a:solidFill>
                  <a:schemeClr val="bg2"/>
                </a:solidFill>
                <a:cs typeface="Calibri"/>
              </a:rPr>
              <a:t>відремонтовано</a:t>
            </a:r>
            <a:endParaRPr sz="900" dirty="0">
              <a:solidFill>
                <a:schemeClr val="bg2"/>
              </a:solidFill>
              <a:latin typeface="+mn-lt"/>
              <a:cs typeface="Calibri"/>
            </a:endParaRPr>
          </a:p>
          <a:p>
            <a:pPr marL="180087" indent="-171450">
              <a:spcBef>
                <a:spcPts val="600"/>
              </a:spcBef>
              <a:buClr>
                <a:srgbClr val="FFC000"/>
              </a:buClr>
              <a:buFontTx/>
              <a:buChar char="►"/>
            </a:pPr>
            <a:r>
              <a:rPr sz="900" b="1" dirty="0">
                <a:solidFill>
                  <a:schemeClr val="bg2"/>
                </a:solidFill>
                <a:latin typeface="+mn-lt"/>
                <a:cs typeface="Tahoma"/>
              </a:rPr>
              <a:t>8</a:t>
            </a:r>
            <a:r>
              <a:rPr lang="uk-UA" sz="900" dirty="0">
                <a:solidFill>
                  <a:schemeClr val="bg2"/>
                </a:solidFill>
                <a:latin typeface="+mn-lt"/>
                <a:cs typeface="Calibri"/>
              </a:rPr>
              <a:t> </a:t>
            </a:r>
            <a:r>
              <a:rPr sz="900" dirty="0" err="1">
                <a:solidFill>
                  <a:schemeClr val="bg2"/>
                </a:solidFill>
                <a:latin typeface="+mn-lt"/>
                <a:cs typeface="Calibri"/>
              </a:rPr>
              <a:t>станцій</a:t>
            </a:r>
            <a:r>
              <a:rPr lang="uk-UA" sz="900" dirty="0">
                <a:solidFill>
                  <a:schemeClr val="bg2"/>
                </a:solidFill>
                <a:latin typeface="+mn-lt"/>
                <a:cs typeface="Calibri"/>
              </a:rPr>
              <a:t> </a:t>
            </a:r>
            <a:r>
              <a:rPr lang="uk-UA" sz="900" dirty="0">
                <a:solidFill>
                  <a:schemeClr val="bg2"/>
                </a:solidFill>
                <a:cs typeface="Calibri"/>
              </a:rPr>
              <a:t>реконструйовано </a:t>
            </a:r>
            <a:endParaRPr sz="900" dirty="0">
              <a:solidFill>
                <a:schemeClr val="bg2"/>
              </a:solidFill>
              <a:latin typeface="+mn-lt"/>
              <a:cs typeface="Calibri"/>
            </a:endParaRPr>
          </a:p>
        </p:txBody>
      </p:sp>
      <p:sp>
        <p:nvSpPr>
          <p:cNvPr id="1048630" name="object 8"/>
          <p:cNvSpPr txBox="1"/>
          <p:nvPr/>
        </p:nvSpPr>
        <p:spPr>
          <a:xfrm>
            <a:off x="146696" y="4502238"/>
            <a:ext cx="3541231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087" marR="3455" indent="-171450">
              <a:spcBef>
                <a:spcPts val="600"/>
              </a:spcBef>
              <a:buClr>
                <a:srgbClr val="FFC000"/>
              </a:buClr>
              <a:buFontTx/>
              <a:buChar char="►"/>
            </a:pPr>
            <a:r>
              <a:rPr sz="900" dirty="0">
                <a:solidFill>
                  <a:schemeClr val="bg2"/>
                </a:solidFill>
                <a:latin typeface="+mn-lt"/>
                <a:cs typeface="Tahoma"/>
              </a:rPr>
              <a:t>Збільшення пасажиропотоку у міжнародному сполученні до 480 тис. </a:t>
            </a:r>
            <a:r>
              <a:rPr sz="900" dirty="0" err="1">
                <a:solidFill>
                  <a:schemeClr val="bg2"/>
                </a:solidFill>
                <a:latin typeface="+mn-lt"/>
                <a:cs typeface="Tahoma"/>
              </a:rPr>
              <a:t>пасажирів</a:t>
            </a:r>
            <a:endParaRPr lang="uk-UA" sz="900" dirty="0">
              <a:solidFill>
                <a:schemeClr val="bg2"/>
              </a:solidFill>
              <a:latin typeface="+mn-lt"/>
              <a:cs typeface="Tahoma"/>
            </a:endParaRPr>
          </a:p>
          <a:p>
            <a:pPr marL="180087" marR="3455" indent="-171450">
              <a:spcBef>
                <a:spcPts val="600"/>
              </a:spcBef>
              <a:buClr>
                <a:srgbClr val="FFC000"/>
              </a:buClr>
              <a:buFontTx/>
              <a:buChar char="►"/>
            </a:pPr>
            <a:r>
              <a:rPr lang="uk-UA" sz="900" dirty="0">
                <a:solidFill>
                  <a:schemeClr val="bg2"/>
                </a:solidFill>
                <a:latin typeface="+mn-lt"/>
                <a:cs typeface="Tahoma"/>
              </a:rPr>
              <a:t>Збільшення обсягів вантажоперевезень</a:t>
            </a:r>
            <a:endParaRPr sz="900" dirty="0">
              <a:solidFill>
                <a:schemeClr val="bg2"/>
              </a:solidFill>
              <a:latin typeface="+mn-lt"/>
              <a:cs typeface="Calibri"/>
            </a:endParaRPr>
          </a:p>
        </p:txBody>
      </p:sp>
      <p:sp>
        <p:nvSpPr>
          <p:cNvPr id="1048631" name="object 10"/>
          <p:cNvSpPr txBox="1"/>
          <p:nvPr/>
        </p:nvSpPr>
        <p:spPr>
          <a:xfrm>
            <a:off x="136452" y="4239276"/>
            <a:ext cx="2297468" cy="139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7"/>
            <a:r>
              <a:rPr lang="uk-UA" sz="1088" b="1" spc="31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Очікуван</a:t>
            </a:r>
            <a:r>
              <a:rPr lang="uk-UA" sz="1088" b="1" spc="24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і</a:t>
            </a:r>
            <a:r>
              <a:rPr lang="uk-UA" sz="1088" b="1" spc="20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 </a:t>
            </a:r>
            <a:r>
              <a:rPr lang="uk-UA" sz="1088" b="1" spc="65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ре</a:t>
            </a:r>
            <a:r>
              <a:rPr lang="uk-UA" sz="1088" b="1" spc="51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з</a:t>
            </a:r>
            <a:r>
              <a:rPr lang="uk-UA" sz="1088" b="1" spc="20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у</a:t>
            </a:r>
            <a:r>
              <a:rPr lang="uk-UA" sz="1088" b="1" spc="54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л</a:t>
            </a:r>
            <a:r>
              <a:rPr lang="uk-UA" sz="1088" b="1" spc="-65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ь</a:t>
            </a:r>
            <a:r>
              <a:rPr lang="uk-UA" sz="1088" b="1" spc="14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т</a:t>
            </a:r>
            <a:r>
              <a:rPr lang="uk-UA" sz="1088" b="1" spc="41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а</a:t>
            </a:r>
            <a:r>
              <a:rPr lang="uk-UA" sz="1088" b="1" spc="88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ти</a:t>
            </a:r>
            <a:endParaRPr lang="uk-UA" sz="1088" dirty="0">
              <a:solidFill>
                <a:schemeClr val="bg2"/>
              </a:solidFill>
              <a:latin typeface="LvivRegion" panose="02000000000000000000" pitchFamily="50" charset="-52"/>
              <a:cs typeface="Tahoma"/>
            </a:endParaRPr>
          </a:p>
        </p:txBody>
      </p:sp>
      <p:sp>
        <p:nvSpPr>
          <p:cNvPr id="1048632" name="object 13"/>
          <p:cNvSpPr/>
          <p:nvPr/>
        </p:nvSpPr>
        <p:spPr>
          <a:xfrm>
            <a:off x="201363" y="3583937"/>
            <a:ext cx="84645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079" y="0"/>
                </a:lnTo>
              </a:path>
            </a:pathLst>
          </a:custGeom>
          <a:ln w="105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952">
              <a:solidFill>
                <a:schemeClr val="bg1"/>
              </a:solidFill>
            </a:endParaRPr>
          </a:p>
        </p:txBody>
      </p:sp>
      <p:sp>
        <p:nvSpPr>
          <p:cNvPr id="1048633" name="object 14"/>
          <p:cNvSpPr/>
          <p:nvPr/>
        </p:nvSpPr>
        <p:spPr>
          <a:xfrm>
            <a:off x="201621" y="3568225"/>
            <a:ext cx="84645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040" y="0"/>
                </a:lnTo>
              </a:path>
            </a:pathLst>
          </a:custGeom>
          <a:ln w="97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952">
              <a:solidFill>
                <a:schemeClr val="bg1"/>
              </a:solidFill>
            </a:endParaRPr>
          </a:p>
        </p:txBody>
      </p:sp>
      <p:sp>
        <p:nvSpPr>
          <p:cNvPr id="1048634" name="object 15"/>
          <p:cNvSpPr/>
          <p:nvPr/>
        </p:nvSpPr>
        <p:spPr>
          <a:xfrm>
            <a:off x="203960" y="3599112"/>
            <a:ext cx="79462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776" y="0"/>
                </a:lnTo>
              </a:path>
            </a:pathLst>
          </a:custGeom>
          <a:ln w="9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952">
              <a:solidFill>
                <a:schemeClr val="bg1"/>
              </a:solidFill>
            </a:endParaRPr>
          </a:p>
        </p:txBody>
      </p:sp>
      <p:sp>
        <p:nvSpPr>
          <p:cNvPr id="1048635" name="object 16"/>
          <p:cNvSpPr/>
          <p:nvPr/>
        </p:nvSpPr>
        <p:spPr>
          <a:xfrm>
            <a:off x="204188" y="3553025"/>
            <a:ext cx="7903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74" y="0"/>
                </a:lnTo>
              </a:path>
            </a:pathLst>
          </a:custGeom>
          <a:ln w="8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952">
              <a:solidFill>
                <a:schemeClr val="bg1"/>
              </a:solidFill>
            </a:endParaRPr>
          </a:p>
        </p:txBody>
      </p:sp>
      <p:sp>
        <p:nvSpPr>
          <p:cNvPr id="1048636" name="object 30"/>
          <p:cNvSpPr/>
          <p:nvPr/>
        </p:nvSpPr>
        <p:spPr>
          <a:xfrm>
            <a:off x="4115010" y="878593"/>
            <a:ext cx="3736055" cy="888344"/>
          </a:xfrm>
          <a:custGeom>
            <a:avLst/>
            <a:gdLst/>
            <a:ahLst/>
            <a:cxnLst/>
            <a:rect l="l" t="t" r="r" b="b"/>
            <a:pathLst>
              <a:path w="5493384" h="1306195">
                <a:moveTo>
                  <a:pt x="5493016" y="1305674"/>
                </a:moveTo>
                <a:lnTo>
                  <a:pt x="0" y="1305674"/>
                </a:lnTo>
                <a:lnTo>
                  <a:pt x="0" y="0"/>
                </a:lnTo>
                <a:lnTo>
                  <a:pt x="5493016" y="0"/>
                </a:lnTo>
                <a:lnTo>
                  <a:pt x="5493016" y="1305674"/>
                </a:lnTo>
                <a:close/>
              </a:path>
            </a:pathLst>
          </a:custGeom>
          <a:solidFill>
            <a:srgbClr val="575B5C"/>
          </a:solidFill>
        </p:spPr>
        <p:txBody>
          <a:bodyPr wrap="square" lIns="0" tIns="0" rIns="0" bIns="0" rtlCol="0"/>
          <a:lstStyle/>
          <a:p>
            <a:endParaRPr sz="952">
              <a:solidFill>
                <a:schemeClr val="bg2"/>
              </a:solidFill>
            </a:endParaRPr>
          </a:p>
        </p:txBody>
      </p:sp>
      <p:sp>
        <p:nvSpPr>
          <p:cNvPr id="1048637" name="object 31"/>
          <p:cNvSpPr/>
          <p:nvPr/>
        </p:nvSpPr>
        <p:spPr>
          <a:xfrm>
            <a:off x="5992537" y="1737905"/>
            <a:ext cx="1171751" cy="1337899"/>
          </a:xfrm>
          <a:custGeom>
            <a:avLst/>
            <a:gdLst/>
            <a:ahLst/>
            <a:cxnLst/>
            <a:rect l="l" t="t" r="r" b="b"/>
            <a:pathLst>
              <a:path w="953770" h="953770">
                <a:moveTo>
                  <a:pt x="27508" y="0"/>
                </a:moveTo>
                <a:lnTo>
                  <a:pt x="0" y="27520"/>
                </a:lnTo>
                <a:lnTo>
                  <a:pt x="926160" y="953681"/>
                </a:lnTo>
                <a:lnTo>
                  <a:pt x="953668" y="926160"/>
                </a:lnTo>
                <a:lnTo>
                  <a:pt x="27508" y="0"/>
                </a:lnTo>
                <a:close/>
              </a:path>
            </a:pathLst>
          </a:custGeom>
          <a:solidFill>
            <a:srgbClr val="575B5C"/>
          </a:solidFill>
        </p:spPr>
        <p:txBody>
          <a:bodyPr wrap="square" lIns="0" tIns="0" rIns="0" bIns="0" rtlCol="0"/>
          <a:lstStyle/>
          <a:p>
            <a:endParaRPr sz="952">
              <a:solidFill>
                <a:schemeClr val="bg2"/>
              </a:solidFill>
            </a:endParaRPr>
          </a:p>
        </p:txBody>
      </p:sp>
      <p:sp>
        <p:nvSpPr>
          <p:cNvPr id="1048638" name="object 32"/>
          <p:cNvSpPr/>
          <p:nvPr/>
        </p:nvSpPr>
        <p:spPr>
          <a:xfrm>
            <a:off x="4144044" y="906517"/>
            <a:ext cx="3679476" cy="831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>
              <a:solidFill>
                <a:schemeClr val="bg2"/>
              </a:solidFill>
            </a:endParaRPr>
          </a:p>
        </p:txBody>
      </p:sp>
      <p:sp>
        <p:nvSpPr>
          <p:cNvPr id="1048639" name="Прямокутник 4"/>
          <p:cNvSpPr/>
          <p:nvPr/>
        </p:nvSpPr>
        <p:spPr>
          <a:xfrm>
            <a:off x="67801" y="3737866"/>
            <a:ext cx="678180" cy="256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88" b="1" spc="14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Вартість</a:t>
            </a:r>
          </a:p>
        </p:txBody>
      </p:sp>
      <p:sp>
        <p:nvSpPr>
          <p:cNvPr id="1048640" name="Прямокутник 5"/>
          <p:cNvSpPr/>
          <p:nvPr/>
        </p:nvSpPr>
        <p:spPr>
          <a:xfrm>
            <a:off x="62046" y="3914279"/>
            <a:ext cx="1211580" cy="294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087" marR="3455" indent="-171450">
              <a:spcBef>
                <a:spcPts val="600"/>
              </a:spcBef>
              <a:buClr>
                <a:srgbClr val="FFC000"/>
              </a:buClr>
              <a:buFontTx/>
              <a:buChar char="►"/>
            </a:pPr>
            <a:r>
              <a:rPr lang="uk-UA" sz="900" dirty="0">
                <a:solidFill>
                  <a:schemeClr val="bg2"/>
                </a:solidFill>
                <a:latin typeface="+mn-lt"/>
                <a:cs typeface="Tahoma"/>
              </a:rPr>
              <a:t>біля</a:t>
            </a:r>
            <a:r>
              <a:rPr lang="uk-UA" dirty="0">
                <a:solidFill>
                  <a:schemeClr val="bg2"/>
                </a:solidFill>
                <a:cs typeface="Tahoma"/>
              </a:rPr>
              <a:t> </a:t>
            </a:r>
            <a:r>
              <a:rPr lang="uk-UA" sz="900" dirty="0">
                <a:solidFill>
                  <a:schemeClr val="bg2"/>
                </a:solidFill>
                <a:latin typeface="+mn-lt"/>
                <a:cs typeface="Tahoma"/>
              </a:rPr>
              <a:t>1  млрд грн</a:t>
            </a:r>
          </a:p>
        </p:txBody>
      </p:sp>
      <p:sp>
        <p:nvSpPr>
          <p:cNvPr id="1048641" name="object 10"/>
          <p:cNvSpPr txBox="1"/>
          <p:nvPr/>
        </p:nvSpPr>
        <p:spPr>
          <a:xfrm>
            <a:off x="3760582" y="3794707"/>
            <a:ext cx="2297468" cy="139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7"/>
            <a:r>
              <a:rPr lang="uk-UA" sz="1088" b="1" spc="31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Передбачені роботи</a:t>
            </a:r>
            <a:endParaRPr lang="uk-UA" sz="1088" dirty="0">
              <a:solidFill>
                <a:schemeClr val="bg2"/>
              </a:solidFill>
              <a:latin typeface="LvivRegion" panose="02000000000000000000" pitchFamily="50" charset="-52"/>
              <a:cs typeface="Tahoma"/>
            </a:endParaRPr>
          </a:p>
        </p:txBody>
      </p:sp>
      <p:sp>
        <p:nvSpPr>
          <p:cNvPr id="1048642" name="Прямокутник 23"/>
          <p:cNvSpPr/>
          <p:nvPr/>
        </p:nvSpPr>
        <p:spPr>
          <a:xfrm>
            <a:off x="30382" y="3044607"/>
            <a:ext cx="5962155" cy="646331"/>
          </a:xfrm>
          <a:prstGeom prst="rect">
            <a:avLst/>
          </a:prstGeom>
          <a:solidFill>
            <a:schemeClr val="bg1">
              <a:lumMod val="50000"/>
              <a:alpha val="78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spc="51" dirty="0" err="1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Реалізація</a:t>
            </a:r>
            <a:r>
              <a:rPr lang="ru-RU" sz="1200" b="1" spc="51" dirty="0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 </a:t>
            </a:r>
            <a:r>
              <a:rPr lang="ru-RU" sz="1200" b="1" spc="51" dirty="0" err="1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стратегічного</a:t>
            </a:r>
            <a:r>
              <a:rPr lang="ru-RU" sz="1200" b="1" spc="51" dirty="0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 </a:t>
            </a:r>
            <a:r>
              <a:rPr lang="ru-RU" sz="1200" b="1" spc="51" dirty="0" err="1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інфраструктурного</a:t>
            </a:r>
            <a:r>
              <a:rPr lang="ru-RU" sz="1200" b="1" spc="51" dirty="0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 </a:t>
            </a:r>
            <a:r>
              <a:rPr lang="ru-RU" sz="1200" b="1" spc="51" dirty="0" err="1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проєкту</a:t>
            </a:r>
            <a:r>
              <a:rPr lang="ru-RU" sz="1200" b="1" spc="51" dirty="0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 з метою </a:t>
            </a:r>
            <a:r>
              <a:rPr lang="ru-RU" sz="1200" b="1" spc="51" dirty="0" err="1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диверсифікації</a:t>
            </a:r>
            <a:r>
              <a:rPr lang="ru-RU" sz="1200" b="1" spc="51" dirty="0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 </a:t>
            </a:r>
            <a:r>
              <a:rPr lang="ru-RU" sz="1200" b="1" spc="51" dirty="0" err="1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логістичних</a:t>
            </a:r>
            <a:r>
              <a:rPr lang="ru-RU" sz="1200" b="1" spc="51" dirty="0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 </a:t>
            </a:r>
            <a:r>
              <a:rPr lang="ru-RU" sz="1200" b="1" spc="51" dirty="0" err="1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ризиків</a:t>
            </a:r>
            <a:r>
              <a:rPr lang="ru-RU" sz="1200" b="1" spc="51" dirty="0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  </a:t>
            </a:r>
            <a:r>
              <a:rPr lang="ru-RU" sz="1200" b="1" spc="51" dirty="0" err="1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України</a:t>
            </a:r>
            <a:r>
              <a:rPr lang="ru-RU" sz="1200" b="1" spc="51" dirty="0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 у </a:t>
            </a:r>
            <a:r>
              <a:rPr lang="ru-RU" sz="1200" b="1" spc="51" dirty="0" err="1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зв’язку</a:t>
            </a:r>
            <a:r>
              <a:rPr lang="ru-RU" sz="1200" b="1" spc="51" dirty="0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 з </a:t>
            </a:r>
            <a:r>
              <a:rPr lang="ru-RU" sz="1200" b="1" spc="51" dirty="0" err="1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російською</a:t>
            </a:r>
            <a:r>
              <a:rPr lang="ru-RU" sz="1200" b="1" spc="51" dirty="0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 </a:t>
            </a:r>
            <a:r>
              <a:rPr lang="ru-RU" sz="1200" b="1" spc="51" dirty="0" err="1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військово-економічною</a:t>
            </a:r>
            <a:r>
              <a:rPr lang="ru-RU" sz="1200" b="1" spc="51" dirty="0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 блокадою </a:t>
            </a:r>
            <a:r>
              <a:rPr lang="ru-RU" sz="1200" b="1" spc="51" dirty="0" err="1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Чорного</a:t>
            </a:r>
            <a:r>
              <a:rPr lang="ru-RU" sz="1200" b="1" spc="51" dirty="0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 моря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>
          <a:xfrm>
            <a:off x="659044" y="74988"/>
            <a:ext cx="7801388" cy="686277"/>
          </a:xfrm>
        </p:spPr>
        <p:txBody>
          <a:bodyPr/>
          <a:lstStyle/>
          <a:p>
            <a:r>
              <a:rPr lang="ru-RU" sz="1400" dirty="0"/>
              <a:t>КЛАСТЕР «ЗАЛІЗНИЧНА ІНФРАСТРУКТУРА».</a:t>
            </a:r>
            <a:br>
              <a:rPr lang="ru-RU" sz="1400" dirty="0"/>
            </a:br>
            <a:r>
              <a:rPr lang="uk-UA" sz="1400" dirty="0"/>
              <a:t>МОДЕРНІЗАЦІЯ ПІД ЄВРОСТАНДАРТ ЗАЛІЗНИЧНОЇ КОЛІЇ ДЕРЖКОРДОН-СТАРЖАВА-ХИРІВ-НИЖАНКОВИЧІ-ДЕРЖКОРДОН</a:t>
            </a:r>
          </a:p>
        </p:txBody>
      </p:sp>
      <p:pic>
        <p:nvPicPr>
          <p:cNvPr id="2097169" name="Рисунок 3"/>
          <p:cNvPicPr>
            <a:picLocks noChangeAspect="1"/>
          </p:cNvPicPr>
          <p:nvPr/>
        </p:nvPicPr>
        <p:blipFill rotWithShape="1">
          <a:blip r:embed="rId2"/>
          <a:srcRect l="10889" t="14192" r="9252" b="6566"/>
          <a:stretch>
            <a:fillRect/>
          </a:stretch>
        </p:blipFill>
        <p:spPr>
          <a:xfrm>
            <a:off x="686508" y="1203598"/>
            <a:ext cx="5328592" cy="3193243"/>
          </a:xfrm>
          <a:prstGeom prst="rect">
            <a:avLst/>
          </a:prstGeom>
        </p:spPr>
      </p:pic>
      <p:sp>
        <p:nvSpPr>
          <p:cNvPr id="1048644" name="Прямокутник 4"/>
          <p:cNvSpPr/>
          <p:nvPr/>
        </p:nvSpPr>
        <p:spPr>
          <a:xfrm>
            <a:off x="6228184" y="1203598"/>
            <a:ext cx="2808312" cy="523220"/>
          </a:xfrm>
          <a:prstGeom prst="rect">
            <a:avLst/>
          </a:prstGeom>
          <a:solidFill>
            <a:schemeClr val="bg1">
              <a:lumMod val="50000"/>
              <a:alpha val="66000"/>
            </a:schemeClr>
          </a:solidFill>
        </p:spPr>
        <p:txBody>
          <a:bodyPr wrap="square">
            <a:spAutoFit/>
          </a:bodyPr>
          <a:lstStyle/>
          <a:p>
            <a:r>
              <a:rPr lang="ru-RU" b="1" spc="51" dirty="0">
                <a:solidFill>
                  <a:schemeClr val="bg1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КЛАСТЕР «ЗАЛІЗНИЧНА ІНФРАСТРУКТУРА»</a:t>
            </a:r>
          </a:p>
        </p:txBody>
      </p:sp>
      <p:sp>
        <p:nvSpPr>
          <p:cNvPr id="1048645" name="Місце для тексту 4"/>
          <p:cNvSpPr>
            <a:spLocks noGrp="1"/>
          </p:cNvSpPr>
          <p:nvPr>
            <p:ph type="body" sz="quarter" idx="11"/>
          </p:nvPr>
        </p:nvSpPr>
        <p:spPr>
          <a:xfrm>
            <a:off x="6228184" y="1833283"/>
            <a:ext cx="2808312" cy="2484537"/>
          </a:xfrm>
          <a:ln w="12700">
            <a:solidFill>
              <a:srgbClr val="FFD243"/>
            </a:solidFill>
          </a:ln>
        </p:spPr>
        <p:txBody>
          <a:bodyPr/>
          <a:lstStyle/>
          <a:p>
            <a:pPr>
              <a:buNone/>
            </a:pPr>
            <a:r>
              <a:rPr lang="uk-UA" sz="1200" dirty="0"/>
              <a:t>Вартість проекту 639 млн грн, що передбачає: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/>
              <a:t>ремонт </a:t>
            </a:r>
            <a:r>
              <a:rPr lang="ru-RU" sz="1200" dirty="0" err="1"/>
              <a:t>залізничної</a:t>
            </a:r>
            <a:r>
              <a:rPr lang="ru-RU" sz="1200" dirty="0"/>
              <a:t> </a:t>
            </a:r>
            <a:r>
              <a:rPr lang="ru-RU" sz="1200" dirty="0" err="1"/>
              <a:t>колії</a:t>
            </a:r>
            <a:r>
              <a:rPr lang="ru-RU" sz="1200" dirty="0"/>
              <a:t> </a:t>
            </a:r>
            <a:r>
              <a:rPr lang="ru-RU" sz="1200" dirty="0" err="1"/>
              <a:t>протяжністю</a:t>
            </a:r>
            <a:r>
              <a:rPr lang="ru-RU" sz="1200" dirty="0"/>
              <a:t> 38,8 км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/>
              <a:t>3 </a:t>
            </a:r>
            <a:r>
              <a:rPr lang="ru-RU" sz="1200" dirty="0" err="1"/>
              <a:t>відремонтовані</a:t>
            </a:r>
            <a:r>
              <a:rPr lang="ru-RU" sz="1200" dirty="0"/>
              <a:t> </a:t>
            </a:r>
            <a:r>
              <a:rPr lang="ru-RU" sz="1200" dirty="0" err="1"/>
              <a:t>вокзали</a:t>
            </a:r>
            <a:r>
              <a:rPr lang="ru-RU" sz="1200" dirty="0"/>
              <a:t> (</a:t>
            </a:r>
            <a:r>
              <a:rPr lang="ru-RU" sz="1200" dirty="0" err="1"/>
              <a:t>Хирів</a:t>
            </a:r>
            <a:r>
              <a:rPr lang="ru-RU" sz="1200" dirty="0"/>
              <a:t>, </a:t>
            </a:r>
            <a:r>
              <a:rPr lang="ru-RU" sz="1200" dirty="0" err="1"/>
              <a:t>Старжава</a:t>
            </a:r>
            <a:r>
              <a:rPr lang="ru-RU" sz="1200" dirty="0"/>
              <a:t>, </a:t>
            </a:r>
            <a:r>
              <a:rPr lang="ru-RU" sz="1200" dirty="0" err="1"/>
              <a:t>Нижаноковичі</a:t>
            </a:r>
            <a:r>
              <a:rPr lang="ru-RU" sz="12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/>
              <a:t>ремонт </a:t>
            </a:r>
            <a:r>
              <a:rPr lang="ru-RU" sz="1200" dirty="0" err="1"/>
              <a:t>штучних</a:t>
            </a:r>
            <a:r>
              <a:rPr lang="ru-RU" sz="1200" dirty="0"/>
              <a:t> </a:t>
            </a:r>
            <a:r>
              <a:rPr lang="ru-RU" sz="1200" dirty="0" err="1"/>
              <a:t>споруд</a:t>
            </a:r>
            <a:r>
              <a:rPr lang="ru-RU" sz="1200" dirty="0"/>
              <a:t> та </a:t>
            </a:r>
            <a:r>
              <a:rPr lang="ru-RU" sz="1200" dirty="0" err="1"/>
              <a:t>мостів</a:t>
            </a:r>
            <a:endParaRPr lang="ru-RU" sz="1200" dirty="0"/>
          </a:p>
          <a:p>
            <a:pPr>
              <a:buNone/>
            </a:pPr>
            <a:endParaRPr lang="uk-UA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КЛАСТЕР «ЗАЛІЗНИЧНА ІНФРАСТРУКТУРА».</a:t>
            </a:r>
            <a:br>
              <a:rPr lang="ru-RU" sz="1400" dirty="0"/>
            </a:br>
            <a:r>
              <a:rPr lang="ru-RU" sz="1400" dirty="0"/>
              <a:t>МОДЕРНІЗАЦІЯ ПІД ЄВРОСТАНДАРТ ЄВРОКОЛІЇ</a:t>
            </a:r>
            <a:br>
              <a:rPr lang="en-US" sz="1400" dirty="0"/>
            </a:br>
            <a:r>
              <a:rPr lang="uk-UA" sz="1400" dirty="0">
                <a:cs typeface="Tahoma"/>
              </a:rPr>
              <a:t>РАВА-РУСЬКА - ДЕРЖКОРДОН (ГРЕБЕННЕ)</a:t>
            </a:r>
            <a:endParaRPr lang="uk-UA" sz="1400" dirty="0"/>
          </a:p>
        </p:txBody>
      </p:sp>
      <p:sp>
        <p:nvSpPr>
          <p:cNvPr id="1048647" name="Місце для номера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uk" sz="1000" smtClean="0">
                <a:solidFill>
                  <a:schemeClr val="dk2"/>
                </a:solidFill>
                <a:ea typeface="Roboto"/>
                <a:cs typeface="Roboto"/>
                <a:sym typeface="Roboto"/>
              </a:rPr>
              <a:pPr algn="r"/>
              <a:t>6</a:t>
            </a:fld>
            <a:endParaRPr lang="uk" sz="1000" dirty="0">
              <a:solidFill>
                <a:schemeClr val="dk2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1048648" name="object 7"/>
          <p:cNvSpPr txBox="1"/>
          <p:nvPr/>
        </p:nvSpPr>
        <p:spPr>
          <a:xfrm>
            <a:off x="3760582" y="4068168"/>
            <a:ext cx="5112568" cy="381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087" marR="3455" indent="-171450">
              <a:spcBef>
                <a:spcPts val="600"/>
              </a:spcBef>
              <a:buClr>
                <a:srgbClr val="FFC000"/>
              </a:buClr>
              <a:buFontTx/>
              <a:buChar char="►"/>
            </a:pPr>
            <a:r>
              <a:rPr lang="uk-UA" sz="900" dirty="0">
                <a:solidFill>
                  <a:schemeClr val="bg2"/>
                </a:solidFill>
                <a:latin typeface="+mn-lt"/>
                <a:cs typeface="Tahoma"/>
              </a:rPr>
              <a:t>Капітальний ремонт залізничної колії шириною 1435 мм та штучних споруд на дільниці Рава-Руська - держкордон (</a:t>
            </a:r>
            <a:r>
              <a:rPr lang="uk-UA" sz="900" dirty="0" err="1">
                <a:solidFill>
                  <a:schemeClr val="bg2"/>
                </a:solidFill>
                <a:latin typeface="+mn-lt"/>
                <a:cs typeface="Tahoma"/>
              </a:rPr>
              <a:t>Гребенне</a:t>
            </a:r>
            <a:r>
              <a:rPr lang="uk-UA" sz="900" dirty="0">
                <a:solidFill>
                  <a:schemeClr val="bg2"/>
                </a:solidFill>
                <a:latin typeface="+mn-lt"/>
                <a:cs typeface="Tahoma"/>
              </a:rPr>
              <a:t>) 1 км ПК 10-8 км ПК 5, станція Рава-Руська колії №</a:t>
            </a:r>
            <a:r>
              <a:rPr lang="en-US" sz="900" dirty="0">
                <a:solidFill>
                  <a:schemeClr val="bg2"/>
                </a:solidFill>
                <a:latin typeface="+mn-lt"/>
                <a:cs typeface="Tahoma"/>
              </a:rPr>
              <a:t>III, 14, 14</a:t>
            </a:r>
            <a:r>
              <a:rPr lang="uk-UA" sz="900" dirty="0">
                <a:solidFill>
                  <a:schemeClr val="bg2"/>
                </a:solidFill>
                <a:latin typeface="+mn-lt"/>
                <a:cs typeface="Tahoma"/>
              </a:rPr>
              <a:t>а, 16, 48 у Львівській області</a:t>
            </a:r>
            <a:endParaRPr sz="900" dirty="0">
              <a:solidFill>
                <a:schemeClr val="bg2"/>
              </a:solidFill>
              <a:latin typeface="+mn-lt"/>
              <a:cs typeface="Calibri"/>
            </a:endParaRPr>
          </a:p>
        </p:txBody>
      </p:sp>
      <p:sp>
        <p:nvSpPr>
          <p:cNvPr id="1048649" name="object 8"/>
          <p:cNvSpPr txBox="1"/>
          <p:nvPr/>
        </p:nvSpPr>
        <p:spPr>
          <a:xfrm>
            <a:off x="146696" y="4502238"/>
            <a:ext cx="3541231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087" marR="3455" indent="-171450">
              <a:spcBef>
                <a:spcPts val="600"/>
              </a:spcBef>
              <a:buClr>
                <a:srgbClr val="FFC000"/>
              </a:buClr>
              <a:buFontTx/>
              <a:buChar char="►"/>
            </a:pPr>
            <a:r>
              <a:rPr sz="900" dirty="0" err="1">
                <a:solidFill>
                  <a:schemeClr val="bg2"/>
                </a:solidFill>
                <a:latin typeface="+mn-lt"/>
                <a:cs typeface="Tahoma"/>
              </a:rPr>
              <a:t>Збільшення</a:t>
            </a:r>
            <a:r>
              <a:rPr sz="900" dirty="0">
                <a:solidFill>
                  <a:schemeClr val="bg2"/>
                </a:solidFill>
                <a:latin typeface="+mn-lt"/>
                <a:cs typeface="Tahoma"/>
              </a:rPr>
              <a:t> </a:t>
            </a:r>
            <a:r>
              <a:rPr sz="900" dirty="0" err="1">
                <a:solidFill>
                  <a:schemeClr val="bg2"/>
                </a:solidFill>
                <a:latin typeface="+mn-lt"/>
                <a:cs typeface="Tahoma"/>
              </a:rPr>
              <a:t>пасажиропотоку</a:t>
            </a:r>
            <a:endParaRPr lang="uk-UA" sz="900" dirty="0">
              <a:solidFill>
                <a:schemeClr val="bg2"/>
              </a:solidFill>
              <a:latin typeface="+mn-lt"/>
              <a:cs typeface="Tahoma"/>
            </a:endParaRPr>
          </a:p>
          <a:p>
            <a:pPr marL="180087" marR="3455" indent="-171450">
              <a:spcBef>
                <a:spcPts val="600"/>
              </a:spcBef>
              <a:buClr>
                <a:srgbClr val="FFC000"/>
              </a:buClr>
              <a:buFontTx/>
              <a:buChar char="►"/>
            </a:pPr>
            <a:r>
              <a:rPr lang="uk-UA" sz="900" dirty="0">
                <a:solidFill>
                  <a:schemeClr val="bg2"/>
                </a:solidFill>
                <a:latin typeface="+mn-lt"/>
                <a:cs typeface="Tahoma"/>
              </a:rPr>
              <a:t>Збільшення обсягів вантажоперевезень</a:t>
            </a:r>
            <a:endParaRPr sz="900" dirty="0">
              <a:solidFill>
                <a:schemeClr val="bg2"/>
              </a:solidFill>
              <a:latin typeface="+mn-lt"/>
              <a:cs typeface="Calibri"/>
            </a:endParaRPr>
          </a:p>
        </p:txBody>
      </p:sp>
      <p:sp>
        <p:nvSpPr>
          <p:cNvPr id="1048650" name="object 10"/>
          <p:cNvSpPr txBox="1"/>
          <p:nvPr/>
        </p:nvSpPr>
        <p:spPr>
          <a:xfrm>
            <a:off x="136452" y="4239276"/>
            <a:ext cx="2297468" cy="139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7"/>
            <a:r>
              <a:rPr lang="uk-UA" sz="1088" b="1" spc="31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Очікуван</a:t>
            </a:r>
            <a:r>
              <a:rPr lang="uk-UA" sz="1088" b="1" spc="24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і</a:t>
            </a:r>
            <a:r>
              <a:rPr lang="uk-UA" sz="1088" b="1" spc="20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 </a:t>
            </a:r>
            <a:r>
              <a:rPr lang="uk-UA" sz="1088" b="1" spc="65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ре</a:t>
            </a:r>
            <a:r>
              <a:rPr lang="uk-UA" sz="1088" b="1" spc="51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з</a:t>
            </a:r>
            <a:r>
              <a:rPr lang="uk-UA" sz="1088" b="1" spc="20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у</a:t>
            </a:r>
            <a:r>
              <a:rPr lang="uk-UA" sz="1088" b="1" spc="54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л</a:t>
            </a:r>
            <a:r>
              <a:rPr lang="uk-UA" sz="1088" b="1" spc="-65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ь</a:t>
            </a:r>
            <a:r>
              <a:rPr lang="uk-UA" sz="1088" b="1" spc="14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т</a:t>
            </a:r>
            <a:r>
              <a:rPr lang="uk-UA" sz="1088" b="1" spc="41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а</a:t>
            </a:r>
            <a:r>
              <a:rPr lang="uk-UA" sz="1088" b="1" spc="88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ти</a:t>
            </a:r>
            <a:endParaRPr lang="uk-UA" sz="1088" dirty="0">
              <a:solidFill>
                <a:schemeClr val="bg2"/>
              </a:solidFill>
              <a:latin typeface="LvivRegion" panose="02000000000000000000" pitchFamily="50" charset="-52"/>
              <a:cs typeface="Tahoma"/>
            </a:endParaRPr>
          </a:p>
        </p:txBody>
      </p:sp>
      <p:sp>
        <p:nvSpPr>
          <p:cNvPr id="1048651" name="object 13"/>
          <p:cNvSpPr/>
          <p:nvPr/>
        </p:nvSpPr>
        <p:spPr>
          <a:xfrm>
            <a:off x="201363" y="3583937"/>
            <a:ext cx="84645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079" y="0"/>
                </a:lnTo>
              </a:path>
            </a:pathLst>
          </a:custGeom>
          <a:ln w="105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952">
              <a:solidFill>
                <a:schemeClr val="bg1"/>
              </a:solidFill>
            </a:endParaRPr>
          </a:p>
        </p:txBody>
      </p:sp>
      <p:sp>
        <p:nvSpPr>
          <p:cNvPr id="1048652" name="object 14"/>
          <p:cNvSpPr/>
          <p:nvPr/>
        </p:nvSpPr>
        <p:spPr>
          <a:xfrm>
            <a:off x="201621" y="3568225"/>
            <a:ext cx="84645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040" y="0"/>
                </a:lnTo>
              </a:path>
            </a:pathLst>
          </a:custGeom>
          <a:ln w="97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952">
              <a:solidFill>
                <a:schemeClr val="bg1"/>
              </a:solidFill>
            </a:endParaRPr>
          </a:p>
        </p:txBody>
      </p:sp>
      <p:sp>
        <p:nvSpPr>
          <p:cNvPr id="1048653" name="object 15"/>
          <p:cNvSpPr/>
          <p:nvPr/>
        </p:nvSpPr>
        <p:spPr>
          <a:xfrm>
            <a:off x="203960" y="3599112"/>
            <a:ext cx="79462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776" y="0"/>
                </a:lnTo>
              </a:path>
            </a:pathLst>
          </a:custGeom>
          <a:ln w="9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952">
              <a:solidFill>
                <a:schemeClr val="bg1"/>
              </a:solidFill>
            </a:endParaRPr>
          </a:p>
        </p:txBody>
      </p:sp>
      <p:sp>
        <p:nvSpPr>
          <p:cNvPr id="1048654" name="object 16"/>
          <p:cNvSpPr/>
          <p:nvPr/>
        </p:nvSpPr>
        <p:spPr>
          <a:xfrm>
            <a:off x="204188" y="3553025"/>
            <a:ext cx="7903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74" y="0"/>
                </a:lnTo>
              </a:path>
            </a:pathLst>
          </a:custGeom>
          <a:ln w="8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952">
              <a:solidFill>
                <a:schemeClr val="bg1"/>
              </a:solidFill>
            </a:endParaRPr>
          </a:p>
        </p:txBody>
      </p:sp>
      <p:sp>
        <p:nvSpPr>
          <p:cNvPr id="1048655" name="Прямокутник 4"/>
          <p:cNvSpPr/>
          <p:nvPr/>
        </p:nvSpPr>
        <p:spPr>
          <a:xfrm>
            <a:off x="67801" y="3737866"/>
            <a:ext cx="678180" cy="256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88" b="1" spc="14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Вартість</a:t>
            </a:r>
          </a:p>
        </p:txBody>
      </p:sp>
      <p:sp>
        <p:nvSpPr>
          <p:cNvPr id="1048656" name="Прямокутник 5"/>
          <p:cNvSpPr/>
          <p:nvPr/>
        </p:nvSpPr>
        <p:spPr>
          <a:xfrm>
            <a:off x="62046" y="3914279"/>
            <a:ext cx="1300480" cy="294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087" marR="3455" indent="-171450">
              <a:spcBef>
                <a:spcPts val="600"/>
              </a:spcBef>
              <a:buClr>
                <a:srgbClr val="FFC000"/>
              </a:buClr>
              <a:buFontTx/>
              <a:buChar char="►"/>
            </a:pPr>
            <a:r>
              <a:rPr lang="uk-UA" sz="900" dirty="0">
                <a:solidFill>
                  <a:schemeClr val="bg2"/>
                </a:solidFill>
                <a:latin typeface="+mn-lt"/>
                <a:cs typeface="Tahoma"/>
              </a:rPr>
              <a:t>біля</a:t>
            </a:r>
            <a:r>
              <a:rPr lang="uk-UA" dirty="0">
                <a:solidFill>
                  <a:schemeClr val="bg2"/>
                </a:solidFill>
                <a:cs typeface="Tahoma"/>
              </a:rPr>
              <a:t> </a:t>
            </a:r>
            <a:r>
              <a:rPr lang="uk-UA" sz="900" dirty="0">
                <a:solidFill>
                  <a:schemeClr val="bg2"/>
                </a:solidFill>
                <a:latin typeface="+mn-lt"/>
                <a:cs typeface="Tahoma"/>
              </a:rPr>
              <a:t>83,4  млн грн  </a:t>
            </a:r>
          </a:p>
        </p:txBody>
      </p:sp>
      <p:sp>
        <p:nvSpPr>
          <p:cNvPr id="1048657" name="object 10"/>
          <p:cNvSpPr txBox="1"/>
          <p:nvPr/>
        </p:nvSpPr>
        <p:spPr>
          <a:xfrm>
            <a:off x="3760582" y="3794707"/>
            <a:ext cx="2297468" cy="139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7"/>
            <a:r>
              <a:rPr lang="uk-UA" sz="1088" b="1" spc="31" dirty="0">
                <a:solidFill>
                  <a:schemeClr val="bg2"/>
                </a:solidFill>
                <a:latin typeface="LvivRegion" panose="02000000000000000000" pitchFamily="50" charset="-52"/>
                <a:cs typeface="Tahoma"/>
              </a:rPr>
              <a:t>Передбачені роботи</a:t>
            </a:r>
            <a:endParaRPr lang="uk-UA" sz="1088" dirty="0">
              <a:solidFill>
                <a:schemeClr val="bg2"/>
              </a:solidFill>
              <a:latin typeface="LvivRegion" panose="02000000000000000000" pitchFamily="50" charset="-52"/>
              <a:cs typeface="Tahoma"/>
            </a:endParaRPr>
          </a:p>
        </p:txBody>
      </p:sp>
      <p:pic>
        <p:nvPicPr>
          <p:cNvPr id="2097170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" y="873006"/>
            <a:ext cx="4210150" cy="2808138"/>
          </a:xfrm>
          <a:prstGeom prst="rect">
            <a:avLst/>
          </a:prstGeom>
        </p:spPr>
      </p:pic>
      <p:pic>
        <p:nvPicPr>
          <p:cNvPr id="2097171" name="Рисунок 3"/>
          <p:cNvPicPr>
            <a:picLocks noChangeAspect="1"/>
          </p:cNvPicPr>
          <p:nvPr/>
        </p:nvPicPr>
        <p:blipFill rotWithShape="1">
          <a:blip r:embed="rId3"/>
          <a:srcRect l="19288" t="12901" r="17713" b="17801"/>
          <a:stretch>
            <a:fillRect/>
          </a:stretch>
        </p:blipFill>
        <p:spPr>
          <a:xfrm>
            <a:off x="4572000" y="867308"/>
            <a:ext cx="4230906" cy="28138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7614"/>
            <a:ext cx="5832647" cy="32808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486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КЛАСТЕР «ДОРОЖНЯ ІНФРАСТРУКТУРА».</a:t>
            </a:r>
            <a:br>
              <a:rPr lang="ru-RU" sz="1400" dirty="0"/>
            </a:br>
            <a:r>
              <a:rPr lang="ru-RU" sz="1400" dirty="0"/>
              <a:t>ПРОЄКТ ТРАНСНАЦІОНАЛЬНОГО ТРАНСПОРТНОГО КОРИДОРУ </a:t>
            </a:r>
            <a:br>
              <a:rPr lang="ru-RU" sz="1400" dirty="0"/>
            </a:br>
            <a:r>
              <a:rPr lang="ru-RU" sz="1400" dirty="0"/>
              <a:t>ҐДАНСЬК – ОДЕСА </a:t>
            </a:r>
            <a:endParaRPr lang="uk-UA" sz="1400" dirty="0"/>
          </a:p>
        </p:txBody>
      </p:sp>
      <p:sp>
        <p:nvSpPr>
          <p:cNvPr id="1048659" name="Місце для тексту 4"/>
          <p:cNvSpPr>
            <a:spLocks noGrp="1"/>
          </p:cNvSpPr>
          <p:nvPr>
            <p:ph type="body" sz="quarter" idx="11"/>
          </p:nvPr>
        </p:nvSpPr>
        <p:spPr>
          <a:xfrm>
            <a:off x="6084168" y="2143941"/>
            <a:ext cx="2891292" cy="2484537"/>
          </a:xfrm>
          <a:ln w="12700">
            <a:solidFill>
              <a:srgbClr val="FFD243"/>
            </a:solidFill>
          </a:ln>
        </p:spPr>
        <p:txBody>
          <a:bodyPr/>
          <a:lstStyle/>
          <a:p>
            <a:pPr>
              <a:buNone/>
            </a:pPr>
            <a:r>
              <a:rPr lang="uk-UA" dirty="0"/>
              <a:t>ПОВНОЦІННА РЕАЛІЗАЦІЯ ПРОЕКТУ ВИМАГАЄ РЕАЛІЗАЦІЇ ТАКИХ ПРОЕКТІВ НА СУМУ ПОНАД 20 МЛРД ГРН: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БУДІВНИЦТВО ПІВНІЧНОЇ ОБ’ЇЗНОЇ М.ЛЬВОВА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БУДІВНИЦТВО КОНЦЕСІЙНОЇ ДОРОГИ ЛЬВІВ-КРАКОВЕЦЬ</a:t>
            </a:r>
          </a:p>
        </p:txBody>
      </p:sp>
      <p:sp>
        <p:nvSpPr>
          <p:cNvPr id="1048660" name="Объект 2"/>
          <p:cNvSpPr txBox="1"/>
          <p:nvPr/>
        </p:nvSpPr>
        <p:spPr>
          <a:xfrm>
            <a:off x="2584996" y="1275606"/>
            <a:ext cx="6392002" cy="144016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uk-UA" sz="1800" dirty="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Транспортний коридор «Балтійське - Чорне море», або проєкт </a:t>
            </a:r>
            <a:r>
              <a:rPr lang="en-US" sz="1800" dirty="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Highway</a:t>
            </a:r>
            <a:endParaRPr lang="uk-UA" sz="1800" dirty="0">
              <a:solidFill>
                <a:srgbClr val="4D4D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661" name="Объект 2"/>
          <p:cNvSpPr txBox="1"/>
          <p:nvPr/>
        </p:nvSpPr>
        <p:spPr>
          <a:xfrm>
            <a:off x="179512" y="4650926"/>
            <a:ext cx="10729192" cy="144016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uk-UA" dirty="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*територією Львівської області проходить 2 міжнародних транспортних коридори №3 та №5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Рисунок 219"/>
          <p:cNvPicPr>
            <a:picLocks noChangeAspect="1"/>
          </p:cNvPicPr>
          <p:nvPr/>
        </p:nvPicPr>
        <p:blipFill rotWithShape="1">
          <a:blip r:embed="rId2"/>
          <a:srcRect t="15044" b="9328"/>
          <a:stretch>
            <a:fillRect/>
          </a:stretch>
        </p:blipFill>
        <p:spPr>
          <a:xfrm>
            <a:off x="-25578" y="843558"/>
            <a:ext cx="9177034" cy="4320480"/>
          </a:xfrm>
          <a:prstGeom prst="rect">
            <a:avLst/>
          </a:prstGeom>
        </p:spPr>
      </p:pic>
      <p:sp>
        <p:nvSpPr>
          <p:cNvPr id="1048662" name="Місце для номера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uk" sz="1000" smtClean="0">
                <a:solidFill>
                  <a:schemeClr val="bg1"/>
                </a:solidFill>
                <a:ea typeface="Roboto"/>
                <a:cs typeface="Roboto"/>
                <a:sym typeface="Roboto"/>
              </a:rPr>
              <a:pPr algn="r"/>
              <a:t>8</a:t>
            </a:fld>
            <a:endParaRPr lang="uk" sz="1000" dirty="0">
              <a:solidFill>
                <a:schemeClr val="bg1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1048663" name="Місце для тексту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64" name="object 83"/>
          <p:cNvSpPr txBox="1"/>
          <p:nvPr/>
        </p:nvSpPr>
        <p:spPr>
          <a:xfrm>
            <a:off x="316901" y="890876"/>
            <a:ext cx="243305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1048665" name="Прямокутник 16"/>
          <p:cNvSpPr/>
          <p:nvPr/>
        </p:nvSpPr>
        <p:spPr>
          <a:xfrm>
            <a:off x="4609546" y="2870174"/>
            <a:ext cx="4331369" cy="153924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vivRegion" panose="02000000000000000000" pitchFamily="50" charset="-52"/>
                <a:ea typeface="Merriweather"/>
                <a:cs typeface="Merriweather"/>
              </a:rPr>
              <a:t>Вартість – понад 2 млрд грн </a:t>
            </a:r>
          </a:p>
          <a:p>
            <a:pPr marL="171450" indent="-171450">
              <a:spcBef>
                <a:spcPts val="600"/>
              </a:spcBef>
              <a:buClr>
                <a:srgbClr val="FFCC00"/>
              </a:buClr>
              <a:buFont typeface="Tahoma" panose="020B0604030504040204" pitchFamily="34" charset="0"/>
              <a:buChar char="►"/>
            </a:pPr>
            <a:r>
              <a:rPr lang="uk-UA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Протяжність відремонтованих доріг в межах трьох регіонів – 250 км, в межах Львівської області – 70 км</a:t>
            </a:r>
          </a:p>
          <a:p>
            <a:pPr marL="171450" indent="-171450">
              <a:spcBef>
                <a:spcPts val="600"/>
              </a:spcBef>
              <a:buClr>
                <a:srgbClr val="FFCC00"/>
              </a:buClr>
              <a:buFont typeface="Tahoma" panose="020B0604030504040204" pitchFamily="34" charset="0"/>
              <a:buChar char="►"/>
            </a:pPr>
            <a:r>
              <a:rPr lang="uk-UA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основних ділянок доріг в межах області, що сполучають найбільш перспективні для розвитку туризму гірські населені пункти – </a:t>
            </a:r>
            <a:r>
              <a:rPr lang="uk-UA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Боберка</a:t>
            </a:r>
            <a:r>
              <a:rPr lang="uk-UA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</a:t>
            </a:r>
            <a:r>
              <a:rPr lang="uk-UA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Бориня</a:t>
            </a:r>
            <a:r>
              <a:rPr lang="uk-UA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-Мохнате-</a:t>
            </a:r>
            <a:r>
              <a:rPr lang="uk-UA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Хітар</a:t>
            </a:r>
            <a:r>
              <a:rPr lang="uk-UA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uk-UA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Тухля</a:t>
            </a:r>
            <a:r>
              <a:rPr lang="uk-UA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-Славське-</a:t>
            </a:r>
            <a:r>
              <a:rPr lang="uk-UA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Хащовання</a:t>
            </a:r>
            <a:r>
              <a:rPr lang="uk-UA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-Вигода-Верхня </a:t>
            </a:r>
            <a:r>
              <a:rPr lang="uk-UA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Рожанка</a:t>
            </a:r>
            <a:endParaRPr lang="uk-UA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48666" name="Заголовок 1"/>
          <p:cNvSpPr txBox="1"/>
          <p:nvPr/>
        </p:nvSpPr>
        <p:spPr>
          <a:xfrm>
            <a:off x="624499" y="87271"/>
            <a:ext cx="8316416" cy="6862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"/>
              <a:buNone/>
              <a:defRPr sz="2000" b="1" i="0" u="none" strike="noStrike" cap="none">
                <a:solidFill>
                  <a:schemeClr val="bg2"/>
                </a:solidFill>
                <a:latin typeface="LvivRegion" panose="02000000000000000000" pitchFamily="50" charset="-52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ru-RU" sz="1400" dirty="0"/>
              <a:t>КЛАСТЕР «ДОРОЖНЯ ІНФРАСТРУКТУРА». </a:t>
            </a:r>
          </a:p>
          <a:p>
            <a:r>
              <a:rPr lang="uk-UA" sz="1400" dirty="0"/>
              <a:t>МАЛЕ КАРПАТСЬКЕ КОЛО</a:t>
            </a:r>
          </a:p>
        </p:txBody>
      </p:sp>
      <p:pic>
        <p:nvPicPr>
          <p:cNvPr id="2097174" name="Рисунок 2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925" y="98640"/>
            <a:ext cx="947076" cy="714095"/>
          </a:xfrm>
          <a:prstGeom prst="rect">
            <a:avLst/>
          </a:prstGeom>
        </p:spPr>
      </p:pic>
      <p:pic>
        <p:nvPicPr>
          <p:cNvPr id="2097175" name="Рисунок 2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82" y="1290997"/>
            <a:ext cx="3641140" cy="3908590"/>
          </a:xfrm>
          <a:prstGeom prst="rect">
            <a:avLst/>
          </a:prstGeom>
        </p:spPr>
      </p:pic>
      <p:sp>
        <p:nvSpPr>
          <p:cNvPr id="1048667" name="Прямокутник 225"/>
          <p:cNvSpPr/>
          <p:nvPr/>
        </p:nvSpPr>
        <p:spPr>
          <a:xfrm>
            <a:off x="4600357" y="757417"/>
            <a:ext cx="2735581" cy="396240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vivRegion" panose="02000000000000000000" pitchFamily="50" charset="-52"/>
                <a:ea typeface="Merriweather"/>
                <a:cs typeface="Merriweather"/>
                <a:sym typeface="Merriweather"/>
              </a:rPr>
              <a:t>Очікувані результати</a:t>
            </a:r>
          </a:p>
        </p:txBody>
      </p:sp>
      <p:sp>
        <p:nvSpPr>
          <p:cNvPr id="1048668" name="Прямокутник 226"/>
          <p:cNvSpPr/>
          <p:nvPr/>
        </p:nvSpPr>
        <p:spPr>
          <a:xfrm>
            <a:off x="4618633" y="1105053"/>
            <a:ext cx="4572000" cy="1805941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FFCC00"/>
              </a:buClr>
              <a:buFont typeface="Tahoma" panose="020B0604030504040204" pitchFamily="34" charset="0"/>
              <a:buChar char="►"/>
            </a:pPr>
            <a:r>
              <a:rPr lang="uk-UA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Покращення доступності центральної частини Українських Карпат через розбудову транспортної інфраструктури Львівської, Івано - Франківської та Закарпатської областей</a:t>
            </a:r>
          </a:p>
          <a:p>
            <a:pPr marL="171450" indent="-171450">
              <a:spcBef>
                <a:spcPts val="600"/>
              </a:spcBef>
              <a:buClr>
                <a:srgbClr val="FFCC00"/>
              </a:buClr>
              <a:buFont typeface="Tahoma" panose="020B0604030504040204" pitchFamily="34" charset="0"/>
              <a:buChar char="►"/>
            </a:pPr>
            <a:r>
              <a:rPr lang="uk-UA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Покращення доступності сільських територій до обласних і районних центрів</a:t>
            </a:r>
          </a:p>
          <a:p>
            <a:pPr marL="171450" indent="-171450">
              <a:spcBef>
                <a:spcPts val="600"/>
              </a:spcBef>
              <a:buClr>
                <a:srgbClr val="FFCC00"/>
              </a:buClr>
              <a:buFont typeface="Tahoma" panose="020B0604030504040204" pitchFamily="34" charset="0"/>
              <a:buChar char="►"/>
            </a:pPr>
            <a:r>
              <a:rPr lang="uk-UA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Підвищення рівня інвестиційної привабливості Карпатського регіону</a:t>
            </a:r>
          </a:p>
          <a:p>
            <a:pPr marL="171450" indent="-171450">
              <a:spcBef>
                <a:spcPts val="600"/>
              </a:spcBef>
              <a:buClr>
                <a:srgbClr val="FFCC00"/>
              </a:buClr>
              <a:buFont typeface="Tahoma" panose="020B0604030504040204" pitchFamily="34" charset="0"/>
              <a:buChar char="►"/>
            </a:pPr>
            <a:r>
              <a:rPr lang="uk-UA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Розвиток рекреаційного, туристичного та етнокультурного потенціалу регіону українських Карпат</a:t>
            </a:r>
          </a:p>
        </p:txBody>
      </p:sp>
      <p:sp>
        <p:nvSpPr>
          <p:cNvPr id="1048669" name="object 13"/>
          <p:cNvSpPr/>
          <p:nvPr/>
        </p:nvSpPr>
        <p:spPr>
          <a:xfrm>
            <a:off x="1873884" y="6247590"/>
            <a:ext cx="84645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079" y="0"/>
                </a:lnTo>
              </a:path>
            </a:pathLst>
          </a:custGeom>
          <a:ln w="105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952">
              <a:solidFill>
                <a:schemeClr val="bg1"/>
              </a:solidFill>
            </a:endParaRPr>
          </a:p>
        </p:txBody>
      </p:sp>
      <p:sp>
        <p:nvSpPr>
          <p:cNvPr id="1048670" name="object 14"/>
          <p:cNvSpPr/>
          <p:nvPr/>
        </p:nvSpPr>
        <p:spPr>
          <a:xfrm>
            <a:off x="1874142" y="6231878"/>
            <a:ext cx="84645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040" y="0"/>
                </a:lnTo>
              </a:path>
            </a:pathLst>
          </a:custGeom>
          <a:ln w="97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952">
              <a:solidFill>
                <a:schemeClr val="bg1"/>
              </a:solidFill>
            </a:endParaRPr>
          </a:p>
        </p:txBody>
      </p:sp>
      <p:sp>
        <p:nvSpPr>
          <p:cNvPr id="1048671" name="object 15"/>
          <p:cNvSpPr/>
          <p:nvPr/>
        </p:nvSpPr>
        <p:spPr>
          <a:xfrm>
            <a:off x="1876481" y="6262765"/>
            <a:ext cx="79462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776" y="0"/>
                </a:lnTo>
              </a:path>
            </a:pathLst>
          </a:custGeom>
          <a:ln w="9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952">
              <a:solidFill>
                <a:schemeClr val="bg1"/>
              </a:solidFill>
            </a:endParaRPr>
          </a:p>
        </p:txBody>
      </p:sp>
      <p:sp>
        <p:nvSpPr>
          <p:cNvPr id="1048672" name="object 16"/>
          <p:cNvSpPr/>
          <p:nvPr/>
        </p:nvSpPr>
        <p:spPr>
          <a:xfrm>
            <a:off x="1876709" y="6216678"/>
            <a:ext cx="7903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74" y="0"/>
                </a:lnTo>
              </a:path>
            </a:pathLst>
          </a:custGeom>
          <a:ln w="8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952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Другая 1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3E75"/>
      </a:accent1>
      <a:accent2>
        <a:srgbClr val="138677"/>
      </a:accent2>
      <a:accent3>
        <a:srgbClr val="FEB80A"/>
      </a:accent3>
      <a:accent4>
        <a:srgbClr val="C00000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Екран (16:9)</PresentationFormat>
  <Slides>8</Slides>
  <Notes>1</Notes>
  <HiddenSlides>0</HiddenSlide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слайдів</vt:lpstr>
      </vt:variant>
      <vt:variant>
        <vt:i4>8</vt:i4>
      </vt:variant>
    </vt:vector>
  </HeadingPairs>
  <TitlesOfParts>
    <vt:vector size="11" baseType="lpstr">
      <vt:lpstr>Paradigm</vt:lpstr>
      <vt:lpstr>Showeet theme</vt:lpstr>
      <vt:lpstr>Custom Design</vt:lpstr>
      <vt:lpstr>ПЛАН ВІДНОВЛЕННЯ ТА МОДЕРНІЗАЦІЇ ЛЬВІВСЬКОЇ ОБЛАСТІ</vt:lpstr>
      <vt:lpstr>НАЙБІЛЬШ ВАЖЛИВІ ПРОПОЗИЦІЇ.  КОНКУРЕНТОСПРОМОЖНА ЕКОНОМІКА</vt:lpstr>
      <vt:lpstr>КЛАСТЕР «ЖИТЛОВА ІНФРАСТРУКТУРА».  ЗАБЕЗПЕЧЕННЯ ЖИТЛОМ ВПО</vt:lpstr>
      <vt:lpstr>КЛАСТЕР «ЗАЛІЗНИЧНА ІНФРАСТРУКТУРА». МОДЕРНІЗАЦІЯ ПІД ЄВРОСТАНДАРТ ЄВРОКОЛІЇ «ЛЬВІВ (СКНИЛІВ)-МОСТИСЬКА 1»</vt:lpstr>
      <vt:lpstr>КЛАСТЕР «ЗАЛІЗНИЧНА ІНФРАСТРУКТУРА». МОДЕРНІЗАЦІЯ ПІД ЄВРОСТАНДАРТ ЗАЛІЗНИЧНОЇ КОЛІЇ ДЕРЖКОРДОН-СТАРЖАВА-ХИРІВ-НИЖАНКОВИЧІ-ДЕРЖКОРДОН</vt:lpstr>
      <vt:lpstr>КЛАСТЕР «ЗАЛІЗНИЧНА ІНФРАСТРУКТУРА». МОДЕРНІЗАЦІЯ ПІД ЄВРОСТАНДАРТ ЄВРОКОЛІЇ РАВА-РУСЬКА - ДЕРЖКОРДОН (ГРЕБЕННЕ)</vt:lpstr>
      <vt:lpstr>КЛАСТЕР «ДОРОЖНЯ ІНФРАСТРУКТУРА». ПРОЄКТ ТРАНСНАЦІОНАЛЬНОГО ТРАНСПОРТНОГО КОРИДОРУ  ҐДАНСЬК – ОДЕСА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dek201</dc:creator>
  <cp:lastModifiedBy>Юрій Кміть</cp:lastModifiedBy>
  <cp:revision>1</cp:revision>
  <dcterms:created xsi:type="dcterms:W3CDTF">2022-05-20T10:23:53Z</dcterms:created>
  <dcterms:modified xsi:type="dcterms:W3CDTF">2022-05-20T10:40:00Z</dcterms:modified>
</cp:coreProperties>
</file>